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46"/>
  </p:notesMasterIdLst>
  <p:sldIdLst>
    <p:sldId id="494" r:id="rId2"/>
    <p:sldId id="495" r:id="rId3"/>
    <p:sldId id="496" r:id="rId4"/>
    <p:sldId id="497" r:id="rId5"/>
    <p:sldId id="498" r:id="rId6"/>
    <p:sldId id="426" r:id="rId7"/>
    <p:sldId id="325" r:id="rId8"/>
    <p:sldId id="475" r:id="rId9"/>
    <p:sldId id="447" r:id="rId10"/>
    <p:sldId id="448" r:id="rId11"/>
    <p:sldId id="477" r:id="rId12"/>
    <p:sldId id="478" r:id="rId13"/>
    <p:sldId id="479" r:id="rId14"/>
    <p:sldId id="480" r:id="rId15"/>
    <p:sldId id="476" r:id="rId16"/>
    <p:sldId id="449" r:id="rId17"/>
    <p:sldId id="450" r:id="rId18"/>
    <p:sldId id="481" r:id="rId19"/>
    <p:sldId id="482" r:id="rId20"/>
    <p:sldId id="483" r:id="rId21"/>
    <p:sldId id="484" r:id="rId22"/>
    <p:sldId id="485" r:id="rId23"/>
    <p:sldId id="486" r:id="rId24"/>
    <p:sldId id="487" r:id="rId25"/>
    <p:sldId id="488" r:id="rId26"/>
    <p:sldId id="490" r:id="rId27"/>
    <p:sldId id="489" r:id="rId28"/>
    <p:sldId id="491" r:id="rId29"/>
    <p:sldId id="492" r:id="rId30"/>
    <p:sldId id="493" r:id="rId31"/>
    <p:sldId id="351" r:id="rId32"/>
    <p:sldId id="410" r:id="rId33"/>
    <p:sldId id="468" r:id="rId34"/>
    <p:sldId id="412" r:id="rId35"/>
    <p:sldId id="469" r:id="rId36"/>
    <p:sldId id="413" r:id="rId37"/>
    <p:sldId id="470" r:id="rId38"/>
    <p:sldId id="414" r:id="rId39"/>
    <p:sldId id="471" r:id="rId40"/>
    <p:sldId id="415" r:id="rId41"/>
    <p:sldId id="472" r:id="rId42"/>
    <p:sldId id="416" r:id="rId43"/>
    <p:sldId id="473" r:id="rId44"/>
    <p:sldId id="363" r:id="rId4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Comic Sans MS" panose="030F0702030302020204" pitchFamily="66" charset="0"/>
      <p:regular r:id="rId51"/>
      <p:bold r:id="rId52"/>
      <p:italic r:id="rId53"/>
      <p:boldItalic r:id="rId54"/>
    </p:embeddedFont>
    <p:embeddedFont>
      <p:font typeface="Constantia" panose="02030602050306030303" pitchFamily="18" charset="0"/>
      <p:regular r:id="rId55"/>
      <p:bold r:id="rId56"/>
      <p:italic r:id="rId57"/>
      <p:boldItalic r:id="rId58"/>
    </p:embeddedFont>
    <p:embeddedFont>
      <p:font typeface="Wingdings 2" panose="05020102010507070707" pitchFamily="18" charset="2"/>
      <p:regular r:id="rId59"/>
    </p:embeddedFont>
  </p:embeddedFontLst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28D"/>
    <a:srgbClr val="FF6D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48EF3B1-CE5E-465F-8E57-AA632BA30DCE}">
  <a:tblStyle styleId="{448EF3B1-CE5E-465F-8E57-AA632BA30D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6899" autoAdjust="0"/>
  </p:normalViewPr>
  <p:slideViewPr>
    <p:cSldViewPr>
      <p:cViewPr varScale="1">
        <p:scale>
          <a:sx n="112" d="100"/>
          <a:sy n="112" d="100"/>
        </p:scale>
        <p:origin x="159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font" Target="fonts/font9.fntdata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7.fntdata"/><Relationship Id="rId58" Type="http://schemas.openxmlformats.org/officeDocument/2006/relationships/font" Target="fonts/font12.fntdata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font" Target="fonts/font10.fntdata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59" Type="http://schemas.openxmlformats.org/officeDocument/2006/relationships/font" Target="fonts/font13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8.fntdata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57" Type="http://schemas.openxmlformats.org/officeDocument/2006/relationships/font" Target="fonts/font11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3;n"/>
          <p:cNvSpPr txBox="1">
            <a:spLocks noGrp="1"/>
          </p:cNvSpPr>
          <p:nvPr>
            <p:ph type="hdr" idx="2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3" name="Google Shape;4;n"/>
          <p:cNvSpPr txBox="1">
            <a:spLocks noGrp="1"/>
          </p:cNvSpPr>
          <p:nvPr>
            <p:ph type="dt" idx="1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5060" name="Google Shape;5;n"/>
          <p:cNvSpPr>
            <a:spLocks noGrp="1" noRot="1" noChangeAspect="1"/>
          </p:cNvSpPr>
          <p:nvPr>
            <p:ph type="sldImg" idx="3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061" name="Google Shape;6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r-TR" smtClean="0">
              <a:sym typeface="Arial" pitchFamily="34" charset="0"/>
            </a:endParaRPr>
          </a:p>
        </p:txBody>
      </p:sp>
      <p:sp>
        <p:nvSpPr>
          <p:cNvPr id="30726" name="Google Shape;7;n"/>
          <p:cNvSpPr txBox="1">
            <a:spLocks noGrp="1"/>
          </p:cNvSpPr>
          <p:nvPr>
            <p:ph type="ftr" idx="11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7" name="Google Shape;8;n"/>
          <p:cNvSpPr txBox="1">
            <a:spLocks noGrp="1"/>
          </p:cNvSpPr>
          <p:nvPr>
            <p:ph type="sldNum" idx="12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fld id="{5EDB6331-5002-42CB-9053-B20F736B76E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2;p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6083" name="Google Shape;193;p4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27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4995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3CA3C-FA42-4495-A2B2-2C7DD91FA7C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03D96-7114-430F-ABDE-2D92B84F3C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7A73E-0A91-4D21-BD44-00F77E13F9C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E23DB-01B2-4E99-BDC8-63B6A186EBA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0533B-D95C-4067-A743-33396A09E4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E612-A526-4E91-8F5E-E837B45858E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F8848-F1BE-4CB9-BD47-8277A4D54B2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915F-AE3B-4129-9D32-A9D066C0CC3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6" name="5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7" name="6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5CCEF-802E-4A91-AEA9-03E575D210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7F18-CA68-4236-90AB-8698D09298C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0D4A-3CC8-4E4D-A764-372D4CC12E4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1028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582D29EB-0D9B-48A3-9232-DA11532AF6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33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84" r:id="rId2"/>
    <p:sldLayoutId id="2147483793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4" r:id="rId9"/>
    <p:sldLayoutId id="2147483790" r:id="rId10"/>
    <p:sldLayoutId id="2147483791" r:id="rId11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31.xml"/><Relationship Id="rId4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2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4.xml"/><Relationship Id="rId5" Type="http://schemas.openxmlformats.org/officeDocument/2006/relationships/slide" Target="slide33.xml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6.xml"/><Relationship Id="rId5" Type="http://schemas.openxmlformats.org/officeDocument/2006/relationships/slide" Target="slide35.xml"/><Relationship Id="rId4" Type="http://schemas.openxmlformats.org/officeDocument/2006/relationships/image" Target="../media/image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8.xml"/><Relationship Id="rId5" Type="http://schemas.openxmlformats.org/officeDocument/2006/relationships/slide" Target="slide37.xml"/><Relationship Id="rId4" Type="http://schemas.openxmlformats.org/officeDocument/2006/relationships/image" Target="../media/image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slide" Target="slide39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0.xml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2.xml"/><Relationship Id="rId5" Type="http://schemas.openxmlformats.org/officeDocument/2006/relationships/slide" Target="slide41.xml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slide" Target="slide43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44.xml"/><Relationship Id="rId4" Type="http://schemas.openxmlformats.org/officeDocument/2006/relationships/image" Target="../media/image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2852936"/>
            <a:ext cx="1508785" cy="366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Küp">
            <a:hlinkClick r:id="rId4" action="ppaction://hlinksldjump"/>
          </p:cNvPr>
          <p:cNvSpPr/>
          <p:nvPr/>
        </p:nvSpPr>
        <p:spPr>
          <a:xfrm>
            <a:off x="1547664" y="4078064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Konu Anlatımı 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Küp">
            <a:hlinkClick r:id="rId5" action="ppaction://hlinksldjump"/>
          </p:cNvPr>
          <p:cNvSpPr/>
          <p:nvPr/>
        </p:nvSpPr>
        <p:spPr>
          <a:xfrm>
            <a:off x="1547862" y="5157688"/>
            <a:ext cx="4032250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sp>
        <p:nvSpPr>
          <p:cNvPr id="10" name="Google Shape;196;p25"/>
          <p:cNvSpPr txBox="1">
            <a:spLocks noChangeArrowheads="1"/>
          </p:cNvSpPr>
          <p:nvPr/>
        </p:nvSpPr>
        <p:spPr bwMode="auto">
          <a:xfrm>
            <a:off x="2736056" y="6453336"/>
            <a:ext cx="3671888" cy="28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0" rIns="91425" bIns="45700"/>
          <a:lstStyle/>
          <a:p>
            <a:pPr marL="26988" indent="-1588" algn="ct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Font typeface="Noto Sans Symbols"/>
              <a:buNone/>
            </a:pPr>
            <a:r>
              <a:rPr lang="tr-TR" sz="1800" i="1" dirty="0">
                <a:sym typeface="Comic Sans MS" pitchFamily="66" charset="0"/>
              </a:rPr>
              <a:t>Hazırlayan: GÜRAY KERA</a:t>
            </a:r>
            <a:endParaRPr lang="tr-TR" sz="5300" i="1" dirty="0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0 Grup"/>
          <p:cNvGrpSpPr/>
          <p:nvPr/>
        </p:nvGrpSpPr>
        <p:grpSpPr>
          <a:xfrm>
            <a:off x="161765" y="1260049"/>
            <a:ext cx="8820471" cy="1304855"/>
            <a:chOff x="395536" y="1260049"/>
            <a:chExt cx="8424935" cy="1304855"/>
          </a:xfrm>
        </p:grpSpPr>
        <p:sp>
          <p:nvSpPr>
            <p:cNvPr id="13" name="12 Dikdörtgen"/>
            <p:cNvSpPr/>
            <p:nvPr/>
          </p:nvSpPr>
          <p:spPr>
            <a:xfrm>
              <a:off x="395536" y="1260049"/>
              <a:ext cx="835292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4000" i="1" dirty="0" smtClean="0">
                  <a:latin typeface="Arial" pitchFamily="34" charset="0"/>
                  <a:cs typeface="Arial" pitchFamily="34" charset="0"/>
                </a:rPr>
                <a:t>1.SINIF SATRANÇ DERSLERİ </a:t>
              </a:r>
            </a:p>
          </p:txBody>
        </p:sp>
        <p:sp>
          <p:nvSpPr>
            <p:cNvPr id="14" name="13 Dikdörtgen"/>
            <p:cNvSpPr/>
            <p:nvPr/>
          </p:nvSpPr>
          <p:spPr>
            <a:xfrm>
              <a:off x="395536" y="1980129"/>
              <a:ext cx="842493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3200" i="1" dirty="0" smtClean="0">
                  <a:latin typeface="Arial" pitchFamily="34" charset="0"/>
                  <a:cs typeface="Arial" pitchFamily="34" charset="0"/>
                </a:rPr>
                <a:t>Ders 14 / Rok Yapmak</a:t>
              </a:r>
            </a:p>
          </p:txBody>
        </p:sp>
      </p:grpSp>
      <p:sp>
        <p:nvSpPr>
          <p:cNvPr id="15" name="14 Küp">
            <a:hlinkClick r:id="rId7" action="ppaction://hlinksldjump"/>
          </p:cNvPr>
          <p:cNvSpPr/>
          <p:nvPr/>
        </p:nvSpPr>
        <p:spPr>
          <a:xfrm>
            <a:off x="1547664" y="2997448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Ders Planı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180528" y="1700808"/>
            <a:ext cx="885596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tr-TR" sz="2200" b="1" i="1" dirty="0" smtClean="0"/>
              <a:t>Sınıf:</a:t>
            </a:r>
            <a:r>
              <a:rPr lang="tr-TR" sz="2200" i="1" dirty="0" smtClean="0"/>
              <a:t> 1.Sınıflar</a:t>
            </a:r>
          </a:p>
          <a:p>
            <a:pPr eaLnBrk="1" hangingPunct="1"/>
            <a:r>
              <a:rPr lang="tr-TR" sz="2200" b="1" i="1" dirty="0" smtClean="0"/>
              <a:t>Konu</a:t>
            </a:r>
            <a:r>
              <a:rPr lang="tr-TR" sz="2200" i="1" dirty="0" smtClean="0"/>
              <a:t>: Rok Yapmak</a:t>
            </a:r>
          </a:p>
          <a:p>
            <a:r>
              <a:rPr lang="tr-TR" sz="2200" b="1" i="1" dirty="0" smtClean="0"/>
              <a:t>Kazanımlar: </a:t>
            </a:r>
          </a:p>
          <a:p>
            <a:pPr>
              <a:buFont typeface="Wingdings" pitchFamily="2" charset="2"/>
              <a:buChar char="§"/>
            </a:pPr>
            <a:r>
              <a:rPr lang="tr-TR" sz="2200" b="1" i="1" dirty="0" smtClean="0"/>
              <a:t> </a:t>
            </a:r>
            <a:r>
              <a:rPr lang="tr-TR" sz="2200" i="1" dirty="0" smtClean="0"/>
              <a:t>Rok hamlesini uygular. </a:t>
            </a:r>
          </a:p>
          <a:p>
            <a:r>
              <a:rPr lang="tr-TR" sz="2200" i="1" dirty="0" smtClean="0"/>
              <a:t>Rok hamlesinin şahın özel bir hamlesi ve kalenin şah ile yer değiştirmesi olduğuna dikkat çekilir. Uygulamalar yaptırılır. </a:t>
            </a:r>
          </a:p>
          <a:p>
            <a:r>
              <a:rPr lang="tr-TR" sz="2200" b="1" i="1" dirty="0" smtClean="0"/>
              <a:t>Yöntem-Teknik: </a:t>
            </a:r>
          </a:p>
          <a:p>
            <a:pPr>
              <a:buFont typeface="Wingdings" pitchFamily="2" charset="2"/>
              <a:buChar char="§"/>
            </a:pPr>
            <a:r>
              <a:rPr lang="tr-TR" sz="2200" i="1" dirty="0" smtClean="0"/>
              <a:t> Anlatım, soru-cevap, gösterip-yaptırma,</a:t>
            </a:r>
          </a:p>
          <a:p>
            <a:pPr eaLnBrk="1" hangingPunct="1"/>
            <a:r>
              <a:rPr lang="tr-TR" sz="2200" b="1" i="1" dirty="0" smtClean="0"/>
              <a:t>Araç-Gereç: 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tr-TR" sz="2200" b="1" i="1" dirty="0" smtClean="0"/>
              <a:t>  </a:t>
            </a:r>
            <a:r>
              <a:rPr lang="tr-TR" sz="2200" i="1" dirty="0" smtClean="0"/>
              <a:t>Satranç panosu, projeksiyon cihazı, renkli mıknatıslar, silinebilen işaretleme kalemleri, okul satranç takımları, çalışma kağıdı</a:t>
            </a:r>
          </a:p>
          <a:p>
            <a:endParaRPr lang="tr-TR" sz="2200" i="1" dirty="0" smtClean="0"/>
          </a:p>
        </p:txBody>
      </p:sp>
      <p:pic>
        <p:nvPicPr>
          <p:cNvPr id="11" name="10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8" name="7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8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179512" y="1196752"/>
            <a:ext cx="878497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/>
            <a:r>
              <a:rPr lang="tr-TR" sz="2200" b="1" i="1" dirty="0" smtClean="0"/>
              <a:t>İşleyiş:</a:t>
            </a:r>
            <a:r>
              <a:rPr lang="tr-TR" sz="2200" i="1" dirty="0" smtClean="0"/>
              <a:t>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Dersin amacı, şahın güvenliğinin önemini öğrenmek.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Şah çekmek ve güvenli kareler önceden bilinen konulardır.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Slayttaki sunuları projeksiyon cihazı ile tahtada veya satranç eğitim panosunda sıra ile anlatırız.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Boş bir tahtada yapılan rok örneklerinin öğrencide yanlış bir izlenim uyandırmaması için bir iki gösterim yeterlidir. </a:t>
            </a:r>
          </a:p>
          <a:p>
            <a:pPr marL="0" lvl="1"/>
            <a:r>
              <a:rPr lang="tr-TR" sz="2200" b="1" i="1" dirty="0" smtClean="0"/>
              <a:t>Ölçme-değerlendirme: </a:t>
            </a:r>
            <a:endParaRPr lang="tr-TR" sz="2200" i="1" dirty="0" smtClean="0"/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Ders bitiminde öğrencilere alıştırmalardan oluşan çalışma </a:t>
            </a:r>
          </a:p>
          <a:p>
            <a:pPr marL="0" lvl="1"/>
            <a:r>
              <a:rPr lang="tr-TR" sz="2200" i="1" dirty="0" smtClean="0"/>
              <a:t>kağıdı verilir. Alıştırmalarla ilgili bir iki örnek panoda gösterilerek etkinliğe geçilir. 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Sınıf içindeki çalışmalarda eğitmen, öğrencilerin arasında gezerek verilen cevapları değerlendirir. Yanlış cevaplar için öğrenciye hatırlatma ve ipucu verilir. Kontrol için tekrar göstermesi istenir.</a:t>
            </a: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251520" y="1513815"/>
            <a:ext cx="871296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Zamanın durumuna göre sınıf içindeki yarım kalan çalışma, ev etkinliği olarak tamamlanması istenir. Geri bildirim sonrası sonuçlar kayıt altına alınabilir.</a:t>
            </a:r>
          </a:p>
          <a:p>
            <a:pPr marL="0" lvl="1">
              <a:buFont typeface="Wingdings" pitchFamily="2" charset="2"/>
              <a:buChar char="§"/>
            </a:pPr>
            <a:r>
              <a:rPr lang="tr-TR" sz="2200" i="1" dirty="0" smtClean="0"/>
              <a:t> Alıştırmalarda yapılabilecek muhtemel yanlışlar;</a:t>
            </a:r>
          </a:p>
          <a:p>
            <a:pPr marL="0" lvl="1">
              <a:buFontTx/>
              <a:buChar char="-"/>
            </a:pPr>
            <a:r>
              <a:rPr lang="tr-TR" sz="2200" i="1" dirty="0" smtClean="0"/>
              <a:t> Kuraldışı rok hamlesi yapılmış, tehdit fark edilmemiş olabilir.</a:t>
            </a:r>
          </a:p>
          <a:p>
            <a:pPr marL="0" lvl="1"/>
            <a:r>
              <a:rPr lang="tr-TR" sz="2200" i="1" dirty="0" smtClean="0"/>
              <a:t>‘’ Şah çekildi mi?’’ ‘’Rok yaptıktan sonra şah tehlikede mi?’’ </a:t>
            </a:r>
          </a:p>
          <a:p>
            <a:pPr marL="0" lvl="1">
              <a:buFontTx/>
              <a:buChar char="-"/>
            </a:pPr>
            <a:r>
              <a:rPr lang="tr-TR" sz="2200" i="1" dirty="0" smtClean="0"/>
              <a:t> Kısa veya uzun rok karıştırılmış olabilir.</a:t>
            </a:r>
          </a:p>
          <a:p>
            <a:pPr marL="0" lvl="1"/>
            <a:r>
              <a:rPr lang="tr-TR" sz="2200" i="1" dirty="0" smtClean="0"/>
              <a:t>‘’Kısa rokta şah ile kale arasında iki kare, uzun rokta şah ile kale arasında 3  kare olduğuna dikkat çekilir.</a:t>
            </a: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1" name="1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1428328" y="2524864"/>
          <a:ext cx="6384032" cy="2560320"/>
        </p:xfrm>
        <a:graphic>
          <a:graphicData uri="http://schemas.openxmlformats.org/drawingml/2006/table">
            <a:tbl>
              <a:tblPr firstRow="1" bandRow="1">
                <a:tableStyleId>{448EF3B1-CE5E-465F-8E57-AA632BA30DCE}</a:tableStyleId>
              </a:tblPr>
              <a:tblGrid>
                <a:gridCol w="1919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Evet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Hayır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Hayır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Hayır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Hayır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Evet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11 Metin kutusu"/>
          <p:cNvSpPr txBox="1">
            <a:spLocks noChangeArrowheads="1"/>
          </p:cNvSpPr>
          <p:nvPr/>
        </p:nvSpPr>
        <p:spPr bwMode="auto">
          <a:xfrm>
            <a:off x="1403648" y="1944633"/>
            <a:ext cx="69847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tr-TR" sz="2200" b="1" i="1" dirty="0" smtClean="0"/>
              <a:t>Çalışma Kağıdı Cevap Anahtarı:</a:t>
            </a:r>
            <a:r>
              <a:rPr lang="tr-TR" sz="2200" i="1" dirty="0" smtClean="0"/>
              <a:t>.  </a:t>
            </a:r>
            <a:endParaRPr lang="tr-TR" sz="2200" i="1" dirty="0"/>
          </a:p>
        </p:txBody>
      </p:sp>
      <p:pic>
        <p:nvPicPr>
          <p:cNvPr id="9" name="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23528" y="1484785"/>
            <a:ext cx="6696744" cy="4248472"/>
          </a:xfrm>
          <a:prstGeom prst="wedgeRoundRectCallout">
            <a:avLst>
              <a:gd name="adj1" fmla="val 57361"/>
              <a:gd name="adj2" fmla="val -20707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Şah, satranç oyununun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FF0000"/>
                </a:solidFill>
                <a:sym typeface="Comic Sans MS" pitchFamily="66" charset="0"/>
              </a:rPr>
              <a:t>en değerli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taşıdır.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Oyunun amacı şahı </a:t>
            </a:r>
            <a:r>
              <a:rPr lang="tr-TR" sz="2800" i="1" dirty="0" smtClean="0">
                <a:solidFill>
                  <a:srgbClr val="FF0000"/>
                </a:solidFill>
                <a:sym typeface="Comic Sans MS" pitchFamily="66" charset="0"/>
              </a:rPr>
              <a:t>mat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etmektir.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Bu nedenle şahı tehlikelerden </a:t>
            </a:r>
            <a:r>
              <a:rPr lang="tr-TR" sz="2800" i="1" dirty="0" smtClean="0">
                <a:solidFill>
                  <a:srgbClr val="FF0000"/>
                </a:solidFill>
                <a:sym typeface="Comic Sans MS" pitchFamily="66" charset="0"/>
              </a:rPr>
              <a:t>korumak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çok önemlidir.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Şahla kalenin </a:t>
            </a:r>
            <a:r>
              <a:rPr lang="tr-TR" sz="2800" i="1" dirty="0" smtClean="0">
                <a:solidFill>
                  <a:srgbClr val="FF0000"/>
                </a:solidFill>
                <a:sym typeface="Comic Sans MS" pitchFamily="66" charset="0"/>
              </a:rPr>
              <a:t>birlikte yaptığı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özel bir hamle vardır.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400" b="1" i="1" dirty="0" smtClean="0">
                <a:solidFill>
                  <a:srgbClr val="FF0000"/>
                </a:solidFill>
                <a:sym typeface="Comic Sans MS" pitchFamily="66" charset="0"/>
              </a:rPr>
              <a:t>ROK</a:t>
            </a:r>
          </a:p>
        </p:txBody>
      </p:sp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236296" y="2348880"/>
            <a:ext cx="1424987" cy="32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Şah tarafındaki dikeylerde bulunan bölüm </a:t>
            </a:r>
            <a:r>
              <a:rPr lang="tr-TR" sz="2400" i="1" dirty="0" smtClean="0">
                <a:solidFill>
                  <a:srgbClr val="FF0000"/>
                </a:solidFill>
                <a:sym typeface="Comic Sans MS" pitchFamily="66" charset="0"/>
              </a:rPr>
              <a:t>‘’şah kanadı’’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Vezir tarafındaki dikeylerde bulunan bölüm </a:t>
            </a:r>
            <a:r>
              <a:rPr lang="tr-TR" sz="2400" i="1" dirty="0" smtClean="0">
                <a:solidFill>
                  <a:srgbClr val="FF0000"/>
                </a:solidFill>
                <a:sym typeface="Comic Sans MS" pitchFamily="66" charset="0"/>
              </a:rPr>
              <a:t>‘’vezir kanadı’’ 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olarak bilinir.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1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18" name="17 Dikdörtgen"/>
          <p:cNvSpPr/>
          <p:nvPr/>
        </p:nvSpPr>
        <p:spPr>
          <a:xfrm>
            <a:off x="2987824" y="3573016"/>
            <a:ext cx="208823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ŞAH KANADI</a:t>
            </a:r>
          </a:p>
        </p:txBody>
      </p:sp>
      <p:sp>
        <p:nvSpPr>
          <p:cNvPr id="19" name="18 Dikdörtgen"/>
          <p:cNvSpPr/>
          <p:nvPr/>
        </p:nvSpPr>
        <p:spPr>
          <a:xfrm>
            <a:off x="611560" y="3573016"/>
            <a:ext cx="208823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VEZİR KANADI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Şah kanadına veya vezir kanadına </a:t>
            </a:r>
            <a:r>
              <a:rPr lang="tr-TR" sz="2400" i="1" dirty="0" smtClean="0">
                <a:solidFill>
                  <a:srgbClr val="FF0000"/>
                </a:solidFill>
                <a:sym typeface="Comic Sans MS" pitchFamily="66" charset="0"/>
              </a:rPr>
              <a:t>bir kez rok yapma hakkımız 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vardır.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18" name="17 Dikdörtgen"/>
          <p:cNvSpPr/>
          <p:nvPr/>
        </p:nvSpPr>
        <p:spPr>
          <a:xfrm>
            <a:off x="2987824" y="3573016"/>
            <a:ext cx="208823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ŞAH KANADI</a:t>
            </a:r>
          </a:p>
        </p:txBody>
      </p:sp>
      <p:sp>
        <p:nvSpPr>
          <p:cNvPr id="19" name="18 Dikdörtgen"/>
          <p:cNvSpPr/>
          <p:nvPr/>
        </p:nvSpPr>
        <p:spPr>
          <a:xfrm>
            <a:off x="611560" y="3573016"/>
            <a:ext cx="208823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VEZİR KANADI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Rok yapabilmek için,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FF0000"/>
                </a:solidFill>
                <a:sym typeface="Comic Sans MS" pitchFamily="66" charset="0"/>
              </a:rPr>
              <a:t>şah ve kale arasında hiçbir taş olmamalı.</a:t>
            </a:r>
            <a:endParaRPr lang="tr-TR" sz="2400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19" name="18 Dikdörtgen"/>
          <p:cNvSpPr/>
          <p:nvPr/>
        </p:nvSpPr>
        <p:spPr>
          <a:xfrm>
            <a:off x="2987824" y="3573016"/>
            <a:ext cx="208823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ŞAH KANADI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3284984"/>
            <a:ext cx="3528517" cy="1224135"/>
          </a:xfrm>
          <a:prstGeom prst="wedgeRoundRectCallout">
            <a:avLst>
              <a:gd name="adj1" fmla="val -8368"/>
              <a:gd name="adj2" fmla="val 7429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Şah, kaleye doğru </a:t>
            </a:r>
            <a:r>
              <a:rPr lang="tr-TR" sz="2400" i="1" dirty="0" smtClean="0">
                <a:solidFill>
                  <a:srgbClr val="FF0000"/>
                </a:solidFill>
                <a:sym typeface="Comic Sans MS" pitchFamily="66" charset="0"/>
              </a:rPr>
              <a:t>iki adım 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atmalı.</a:t>
            </a:r>
            <a:endParaRPr lang="tr-TR" sz="2400" i="1" dirty="0" smtClean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14" name="13 Dikdörtgen"/>
          <p:cNvSpPr/>
          <p:nvPr/>
        </p:nvSpPr>
        <p:spPr>
          <a:xfrm>
            <a:off x="2987824" y="3573016"/>
            <a:ext cx="208823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ŞAH KANADI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14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Kale de şahın üzerinden atlayıp, şahın </a:t>
            </a:r>
            <a:r>
              <a:rPr lang="tr-TR" sz="2400" i="1" dirty="0" smtClean="0">
                <a:solidFill>
                  <a:srgbClr val="FF0000"/>
                </a:solidFill>
                <a:sym typeface="Comic Sans MS" pitchFamily="66" charset="0"/>
              </a:rPr>
              <a:t>yanındaki kareye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gelmeli.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Şah kanadına yapılan rok hamlesine,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</a:t>
            </a:r>
            <a:r>
              <a:rPr lang="tr-TR" sz="2400" i="1" dirty="0" smtClean="0">
                <a:solidFill>
                  <a:srgbClr val="FF0000"/>
                </a:solidFill>
                <a:sym typeface="Comic Sans MS" pitchFamily="66" charset="0"/>
              </a:rPr>
              <a:t>‘’kısa rok’’ 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denir.</a:t>
            </a:r>
            <a:endParaRPr lang="tr-TR" sz="2400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sp>
        <p:nvSpPr>
          <p:cNvPr id="18" name="17 Dikdörtgen"/>
          <p:cNvSpPr/>
          <p:nvPr/>
        </p:nvSpPr>
        <p:spPr>
          <a:xfrm>
            <a:off x="2987824" y="3573016"/>
            <a:ext cx="208823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ŞAH KANADI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Şimdi de vezir kanadında rok yapmaya çalışalım.</a:t>
            </a:r>
            <a:endParaRPr lang="tr-TR" sz="2400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18" name="17 Dikdörtgen"/>
          <p:cNvSpPr/>
          <p:nvPr/>
        </p:nvSpPr>
        <p:spPr>
          <a:xfrm>
            <a:off x="611560" y="3573016"/>
            <a:ext cx="208823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VEZİR KANADI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3284984"/>
            <a:ext cx="3528517" cy="1224135"/>
          </a:xfrm>
          <a:prstGeom prst="wedgeRoundRectCallout">
            <a:avLst>
              <a:gd name="adj1" fmla="val -8368"/>
              <a:gd name="adj2" fmla="val 7429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Şah, kaleye doğru </a:t>
            </a:r>
            <a:r>
              <a:rPr lang="tr-TR" sz="2400" i="1" dirty="0" smtClean="0">
                <a:solidFill>
                  <a:srgbClr val="FF0000"/>
                </a:solidFill>
                <a:sym typeface="Comic Sans MS" pitchFamily="66" charset="0"/>
              </a:rPr>
              <a:t>iki adım 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atmalı.</a:t>
            </a:r>
            <a:endParaRPr lang="tr-TR" sz="2400" i="1" dirty="0" smtClean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18" name="17 Dikdörtgen"/>
          <p:cNvSpPr/>
          <p:nvPr/>
        </p:nvSpPr>
        <p:spPr>
          <a:xfrm>
            <a:off x="611560" y="3573016"/>
            <a:ext cx="208823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VEZİR KANADI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14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Kale de şahın üzerinden atlayıp, şahın </a:t>
            </a:r>
            <a:r>
              <a:rPr lang="tr-TR" sz="2400" i="1" dirty="0" smtClean="0">
                <a:solidFill>
                  <a:srgbClr val="FF0000"/>
                </a:solidFill>
                <a:sym typeface="Comic Sans MS" pitchFamily="66" charset="0"/>
              </a:rPr>
              <a:t>yanındaki kareye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gelmeli.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Vezir kanadına yapılan rok hamlesine,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</a:t>
            </a:r>
            <a:r>
              <a:rPr lang="tr-TR" sz="2400" i="1" dirty="0" smtClean="0">
                <a:solidFill>
                  <a:srgbClr val="FF0000"/>
                </a:solidFill>
                <a:sym typeface="Comic Sans MS" pitchFamily="66" charset="0"/>
              </a:rPr>
              <a:t>‘’uzun rok’’ 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denir.</a:t>
            </a:r>
            <a:endParaRPr lang="tr-TR" sz="2400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sp>
        <p:nvSpPr>
          <p:cNvPr id="19" name="18 Dikdörtgen"/>
          <p:cNvSpPr/>
          <p:nvPr/>
        </p:nvSpPr>
        <p:spPr>
          <a:xfrm>
            <a:off x="611560" y="3573016"/>
            <a:ext cx="2088232" cy="792088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VEZİR KANADI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23528" y="1484785"/>
            <a:ext cx="6696744" cy="4248472"/>
          </a:xfrm>
          <a:prstGeom prst="wedgeRoundRectCallout">
            <a:avLst>
              <a:gd name="adj1" fmla="val 57361"/>
              <a:gd name="adj2" fmla="val -20707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Şahın önündeki piyonlar, fillerin ve vezirin oyuna girebilmesi için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oyuna girerek onlara yol açarlar.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Önündeki piyonların hareket etmesi ile şah, kendini tehlikede hisseder.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Bu bakımdan;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i="1" dirty="0" smtClean="0">
              <a:solidFill>
                <a:schemeClr val="bg1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FF0000"/>
                </a:solidFill>
                <a:sym typeface="Comic Sans MS" pitchFamily="66" charset="0"/>
              </a:rPr>
              <a:t>Rok hamlesi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ile şahımızı daha </a:t>
            </a:r>
            <a:r>
              <a:rPr lang="tr-TR" sz="2800" i="1" dirty="0" smtClean="0">
                <a:solidFill>
                  <a:srgbClr val="FF0000"/>
                </a:solidFill>
                <a:sym typeface="Comic Sans MS" pitchFamily="66" charset="0"/>
              </a:rPr>
              <a:t>güvenli bir kareye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yerleştirebiliriz.</a:t>
            </a:r>
            <a:endParaRPr lang="tr-TR" sz="2800" i="1" dirty="0" smtClean="0">
              <a:solidFill>
                <a:srgbClr val="FF0000"/>
              </a:solidFill>
              <a:sym typeface="Comic Sans MS" pitchFamily="66" charset="0"/>
            </a:endParaRPr>
          </a:p>
        </p:txBody>
      </p:sp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236296" y="2348880"/>
            <a:ext cx="1424987" cy="32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95536" y="1772816"/>
            <a:ext cx="6696744" cy="2808312"/>
          </a:xfrm>
          <a:prstGeom prst="wedgeRoundRectCallout">
            <a:avLst>
              <a:gd name="adj1" fmla="val 56921"/>
              <a:gd name="adj2" fmla="val -16123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Kısa veya uzun rok yapabilmek için başlangıç konumundaki şahın,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rgbClr val="FF0000"/>
                </a:solidFill>
                <a:sym typeface="Comic Sans MS" pitchFamily="66" charset="0"/>
              </a:rPr>
              <a:t>daha önce hiç oynamamış olması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zorunluluğu vardır.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Aksi halde </a:t>
            </a:r>
            <a:r>
              <a:rPr lang="tr-TR" sz="2800" i="1" dirty="0" smtClean="0">
                <a:solidFill>
                  <a:srgbClr val="FF0000"/>
                </a:solidFill>
                <a:sym typeface="Comic Sans MS" pitchFamily="66" charset="0"/>
              </a:rPr>
              <a:t>hatalı hamle 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yapılmış olur.</a:t>
            </a:r>
          </a:p>
        </p:txBody>
      </p:sp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7236296" y="2348880"/>
            <a:ext cx="1424987" cy="32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Şah hamle yapmış, Tekrar başlangıç konumundaki kareye gelse bile,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rok yapma hakkı yoktur.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268760"/>
            <a:ext cx="3528517" cy="3240359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Bu örneğimizde, vezir kanadındaki kale hareket etmiş, tekrar yerine gelse bile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uzun rok yapılamaz.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Ancak, şah kanadında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kısa rok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yapma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hakkı vardır.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Şah çekilmiş.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Beyazlar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geçici olarak rok yapamaz.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Rok yapmak için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şahı oynamadan  tehlikeden  kurtulmalı.</a:t>
            </a:r>
            <a:endParaRPr lang="tr-TR" sz="2400" i="1" dirty="0" smtClean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Rok yapılırken şah,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rakip taşların gördüğü, kontrol ettiği karelerden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geçemez.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Geçici olarak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kısa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 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rok yapılamaz.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3284984"/>
            <a:ext cx="3528517" cy="1224135"/>
          </a:xfrm>
          <a:prstGeom prst="wedgeRoundRectCallout">
            <a:avLst>
              <a:gd name="adj1" fmla="val -7848"/>
              <a:gd name="adj2" fmla="val 77797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Bu konumda 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uzun rok 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yapılabilir.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cxnSp>
        <p:nvCxnSpPr>
          <p:cNvPr id="18" name="17 Düz Ok Bağlayıcısı"/>
          <p:cNvCxnSpPr/>
          <p:nvPr/>
        </p:nvCxnSpPr>
        <p:spPr>
          <a:xfrm flipH="1">
            <a:off x="1979712" y="6165304"/>
            <a:ext cx="1008112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Düz Ok Bağlayıcısı"/>
          <p:cNvCxnSpPr/>
          <p:nvPr/>
        </p:nvCxnSpPr>
        <p:spPr>
          <a:xfrm>
            <a:off x="899592" y="5949280"/>
            <a:ext cx="1728192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Rok yapılırken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şahın geldiği kare tehlike altında olamaz.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Bu durumda </a:t>
            </a:r>
            <a:r>
              <a:rPr lang="tr-TR" sz="2400" i="1" dirty="0" smtClean="0">
                <a:solidFill>
                  <a:srgbClr val="C00000"/>
                </a:solidFill>
                <a:sym typeface="Comic Sans MS" pitchFamily="66" charset="0"/>
              </a:rPr>
              <a:t>geçici olarak</a:t>
            </a: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 rok yapılamaz.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971600" y="2132856"/>
            <a:ext cx="5760640" cy="2448273"/>
          </a:xfrm>
          <a:prstGeom prst="wedgeRoundRectCallout">
            <a:avLst>
              <a:gd name="adj1" fmla="val 57361"/>
              <a:gd name="adj2" fmla="val -20707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Şimdi, rok yapabilmek için </a:t>
            </a:r>
            <a:r>
              <a:rPr lang="tr-TR" sz="2800" i="1" dirty="0" smtClean="0">
                <a:solidFill>
                  <a:srgbClr val="C00000"/>
                </a:solidFill>
                <a:sym typeface="Comic Sans MS" pitchFamily="66" charset="0"/>
              </a:rPr>
              <a:t>kuralları</a:t>
            </a: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 tekrar gözden geçirelim.</a:t>
            </a:r>
            <a:endParaRPr lang="tr-TR" sz="2800" i="1" dirty="0" smtClean="0">
              <a:solidFill>
                <a:srgbClr val="FF0000"/>
              </a:solidFill>
              <a:sym typeface="Comic Sans MS" pitchFamily="66" charset="0"/>
            </a:endParaRPr>
          </a:p>
        </p:txBody>
      </p:sp>
      <p:grpSp>
        <p:nvGrpSpPr>
          <p:cNvPr id="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6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804248" y="2348880"/>
            <a:ext cx="1424987" cy="32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u="sng" dirty="0" smtClean="0">
                <a:solidFill>
                  <a:srgbClr val="C00000"/>
                </a:solidFill>
                <a:sym typeface="Comic Sans MS" pitchFamily="66" charset="0"/>
              </a:rPr>
              <a:t>Kural 1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400" i="1" u="sng" dirty="0" smtClean="0">
              <a:solidFill>
                <a:srgbClr val="C00000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Şah ve kale arasında hiçbir taş olmamalı.</a:t>
            </a:r>
            <a:endParaRPr lang="tr-TR" sz="2400" i="1" dirty="0">
              <a:solidFill>
                <a:schemeClr val="bg1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u="sng" dirty="0" smtClean="0">
                <a:solidFill>
                  <a:srgbClr val="C00000"/>
                </a:solidFill>
                <a:sym typeface="Comic Sans MS" pitchFamily="66" charset="0"/>
              </a:rPr>
              <a:t>Kural 2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400" i="1" u="sng" dirty="0" smtClean="0">
              <a:solidFill>
                <a:srgbClr val="C00000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Şah daha önce hiç hareket etmemiş olmalıdır.</a:t>
            </a:r>
            <a:endParaRPr lang="tr-TR" sz="2400" i="1" dirty="0" smtClean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u="sng" dirty="0" smtClean="0">
                <a:solidFill>
                  <a:srgbClr val="C00000"/>
                </a:solidFill>
                <a:sym typeface="Comic Sans MS" pitchFamily="66" charset="0"/>
              </a:rPr>
              <a:t>Kural 3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400" i="1" u="sng" dirty="0" smtClean="0">
              <a:solidFill>
                <a:srgbClr val="C00000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Rok yapmaya başlarken ilk önce şahı, sonra kaleyi oynamalıyız.</a:t>
            </a:r>
            <a:endParaRPr lang="tr-TR" sz="2400" i="1" dirty="0" smtClean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sp>
        <p:nvSpPr>
          <p:cNvPr id="20" name="19 Yukarı Ok"/>
          <p:cNvSpPr/>
          <p:nvPr/>
        </p:nvSpPr>
        <p:spPr>
          <a:xfrm rot="2690440">
            <a:off x="2602908" y="5989550"/>
            <a:ext cx="407225" cy="710176"/>
          </a:xfrm>
          <a:prstGeom prst="upArrow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u="sng" dirty="0" smtClean="0">
                <a:solidFill>
                  <a:srgbClr val="C00000"/>
                </a:solidFill>
                <a:sym typeface="Comic Sans MS" pitchFamily="66" charset="0"/>
              </a:rPr>
              <a:t>Kural 4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400" i="1" u="sng" dirty="0" smtClean="0">
              <a:solidFill>
                <a:srgbClr val="C00000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Rok yapılacak kanattaki kale daha önce hiç hareket etmemiş olmalıdır.</a:t>
            </a:r>
            <a:endParaRPr lang="tr-TR" sz="2400" i="1" dirty="0" smtClean="0">
              <a:solidFill>
                <a:srgbClr val="C0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u="sng" dirty="0" smtClean="0">
                <a:solidFill>
                  <a:srgbClr val="C00000"/>
                </a:solidFill>
                <a:sym typeface="Comic Sans MS" pitchFamily="66" charset="0"/>
              </a:rPr>
              <a:t>Kural 5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400" i="1" u="sng" dirty="0" smtClean="0">
              <a:solidFill>
                <a:srgbClr val="C00000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Şah, tehlikedeyken rok yapılamaz.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u="sng" dirty="0" smtClean="0">
                <a:solidFill>
                  <a:srgbClr val="C00000"/>
                </a:solidFill>
                <a:sym typeface="Comic Sans MS" pitchFamily="66" charset="0"/>
              </a:rPr>
              <a:t>Kural 6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400" i="1" u="sng" dirty="0" smtClean="0">
              <a:solidFill>
                <a:srgbClr val="C00000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Rok yapılırken şah, rakip taşların kontrol ettiği karelerden geçemez.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784548" y="4645519"/>
            <a:ext cx="811788" cy="19695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436096" y="1556792"/>
            <a:ext cx="3528517" cy="2952327"/>
          </a:xfrm>
          <a:prstGeom prst="wedgeRoundRectCallout">
            <a:avLst>
              <a:gd name="adj1" fmla="val -9520"/>
              <a:gd name="adj2" fmla="val 5852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u="sng" dirty="0" smtClean="0">
                <a:solidFill>
                  <a:srgbClr val="C00000"/>
                </a:solidFill>
                <a:sym typeface="Comic Sans MS" pitchFamily="66" charset="0"/>
              </a:rPr>
              <a:t>Kural 7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400" i="1" u="sng" dirty="0" smtClean="0">
              <a:solidFill>
                <a:srgbClr val="C00000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400" i="1" dirty="0" smtClean="0">
                <a:solidFill>
                  <a:schemeClr val="bg1"/>
                </a:solidFill>
                <a:sym typeface="Comic Sans MS" pitchFamily="66" charset="0"/>
              </a:rPr>
              <a:t>Şah, rok yaptıktan sonra rakip taşlar tarafından tehlike altında olmamalı.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2" name="11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3" name="12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5" name="14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cxnSp>
        <p:nvCxnSpPr>
          <p:cNvPr id="18" name="17 Düz Ok Bağlayıcısı"/>
          <p:cNvCxnSpPr/>
          <p:nvPr/>
        </p:nvCxnSpPr>
        <p:spPr>
          <a:xfrm flipH="1">
            <a:off x="1979712" y="6165304"/>
            <a:ext cx="1008112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Düz Ok Bağlayıcısı"/>
          <p:cNvCxnSpPr/>
          <p:nvPr/>
        </p:nvCxnSpPr>
        <p:spPr>
          <a:xfrm>
            <a:off x="899592" y="5949280"/>
            <a:ext cx="1728192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32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2" name="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34" name="3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5" name="3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36" name="12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37" name="3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38" name="3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39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300192" y="2926197"/>
            <a:ext cx="1656184" cy="381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Google Shape;203;p26"/>
          <p:cNvSpPr>
            <a:spLocks noChangeArrowheads="1"/>
          </p:cNvSpPr>
          <p:nvPr/>
        </p:nvSpPr>
        <p:spPr bwMode="auto">
          <a:xfrm>
            <a:off x="323528" y="1772816"/>
            <a:ext cx="5760640" cy="2952328"/>
          </a:xfrm>
          <a:prstGeom prst="wedgeRoundRectCallout">
            <a:avLst>
              <a:gd name="adj1" fmla="val 60057"/>
              <a:gd name="adj2" fmla="val -257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Öğrendiklerimizi pekiştirmek için biraz alıştırma yapacağız.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endParaRPr lang="tr-TR" sz="2800" i="1" dirty="0" smtClean="0">
              <a:solidFill>
                <a:schemeClr val="bg1"/>
              </a:solidFill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i="1" dirty="0" smtClean="0">
                <a:solidFill>
                  <a:schemeClr val="bg1"/>
                </a:solidFill>
                <a:sym typeface="Comic Sans MS" pitchFamily="66" charset="0"/>
              </a:rPr>
              <a:t>Konumları inceleyiniz. Verilen şıklarda, doğru cevabı tıklayınız.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4" name="9 Grup"/>
          <p:cNvGrpSpPr/>
          <p:nvPr/>
        </p:nvGrpSpPr>
        <p:grpSpPr>
          <a:xfrm>
            <a:off x="5508104" y="3573016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8" name="1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9" name="18 Metin kutusu">
              <a:hlinkClick r:id="rId5" action="ppaction://hlinksldjump"/>
            </p:cNvPr>
            <p:cNvSpPr txBox="1"/>
            <p:nvPr/>
          </p:nvSpPr>
          <p:spPr>
            <a:xfrm>
              <a:off x="304273" y="2701720"/>
              <a:ext cx="2110125" cy="622393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a) </a:t>
              </a:r>
              <a:r>
                <a:rPr lang="tr-TR" sz="2200" i="1" dirty="0" smtClean="0"/>
                <a:t> Evet</a:t>
              </a:r>
              <a:endParaRPr lang="tr-TR" sz="2200" i="1" dirty="0"/>
            </a:p>
          </p:txBody>
        </p:sp>
      </p:grpSp>
      <p:grpSp>
        <p:nvGrpSpPr>
          <p:cNvPr id="20" name="15 Grup"/>
          <p:cNvGrpSpPr/>
          <p:nvPr/>
        </p:nvGrpSpPr>
        <p:grpSpPr>
          <a:xfrm>
            <a:off x="5508104" y="443711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21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b) </a:t>
              </a:r>
              <a:r>
                <a:rPr lang="tr-TR" sz="2200" i="1" dirty="0" smtClean="0"/>
                <a:t> Hayır</a:t>
              </a:r>
              <a:endParaRPr lang="tr-TR" sz="2200" i="1" dirty="0"/>
            </a:p>
          </p:txBody>
        </p:sp>
      </p:grpSp>
      <p:grpSp>
        <p:nvGrpSpPr>
          <p:cNvPr id="33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34" name="3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5" name="34 Metin kutusu"/>
            <p:cNvSpPr txBox="1"/>
            <p:nvPr/>
          </p:nvSpPr>
          <p:spPr>
            <a:xfrm>
              <a:off x="5649173" y="1883771"/>
              <a:ext cx="2831511" cy="105731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Beyazlar, </a:t>
              </a:r>
            </a:p>
            <a:p>
              <a:pPr algn="ctr">
                <a:defRPr/>
              </a:pPr>
              <a:r>
                <a:rPr lang="tr-TR" sz="2200" i="1" dirty="0" smtClean="0"/>
                <a:t>şah kanadına kısa rok yapabilir mi?</a:t>
              </a:r>
              <a:endParaRPr lang="tr-TR" sz="2200" i="1" dirty="0"/>
            </a:p>
          </p:txBody>
        </p:sp>
        <p:sp>
          <p:nvSpPr>
            <p:cNvPr id="36" name="3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1 </a:t>
              </a:r>
              <a:r>
                <a:rPr lang="tr-TR" sz="2200" i="1" dirty="0"/>
                <a:t>SORU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sp>
        <p:nvSpPr>
          <p:cNvPr id="15" name="14 Dikdörtgen"/>
          <p:cNvSpPr/>
          <p:nvPr/>
        </p:nvSpPr>
        <p:spPr>
          <a:xfrm>
            <a:off x="2987824" y="1196752"/>
            <a:ext cx="2088232" cy="36004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ŞAH KANADI</a:t>
            </a:r>
          </a:p>
        </p:txBody>
      </p:sp>
      <p:sp>
        <p:nvSpPr>
          <p:cNvPr id="19" name="18 Dikdörtgen"/>
          <p:cNvSpPr/>
          <p:nvPr/>
        </p:nvSpPr>
        <p:spPr>
          <a:xfrm>
            <a:off x="611560" y="1196752"/>
            <a:ext cx="2088232" cy="36004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VEZİR KANADI</a:t>
            </a:r>
          </a:p>
        </p:txBody>
      </p:sp>
      <p:sp>
        <p:nvSpPr>
          <p:cNvPr id="21" name="20 Dikdörtgen"/>
          <p:cNvSpPr/>
          <p:nvPr/>
        </p:nvSpPr>
        <p:spPr>
          <a:xfrm>
            <a:off x="971600" y="3284984"/>
            <a:ext cx="3744416" cy="129614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Şah kanadında, şah ile kale arasında at olduğu için geçici olarak kısa rok yapılamaz. </a:t>
            </a:r>
          </a:p>
        </p:txBody>
      </p:sp>
      <p:grpSp>
        <p:nvGrpSpPr>
          <p:cNvPr id="2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3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23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1.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9 Grup"/>
          <p:cNvGrpSpPr/>
          <p:nvPr/>
        </p:nvGrpSpPr>
        <p:grpSpPr>
          <a:xfrm>
            <a:off x="5508104" y="3573016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8" name="1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9" name="18 Metin kutusu">
              <a:hlinkClick r:id="rId5" action="ppaction://hlinksldjump"/>
            </p:cNvPr>
            <p:cNvSpPr txBox="1"/>
            <p:nvPr/>
          </p:nvSpPr>
          <p:spPr>
            <a:xfrm>
              <a:off x="304273" y="2701720"/>
              <a:ext cx="2110125" cy="622393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a) </a:t>
              </a:r>
              <a:r>
                <a:rPr lang="tr-TR" sz="2200" i="1" dirty="0" smtClean="0"/>
                <a:t>Evet</a:t>
              </a:r>
              <a:endParaRPr lang="tr-TR" sz="2200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508104" y="443711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21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</a:t>
              </a:r>
              <a:r>
                <a:rPr lang="tr-TR" sz="2200" i="1" dirty="0" smtClean="0"/>
                <a:t>) Hayır</a:t>
              </a:r>
              <a:endParaRPr lang="tr-TR" sz="2200" i="1" dirty="0"/>
            </a:p>
          </p:txBody>
        </p:sp>
      </p:grpSp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1883771"/>
              <a:ext cx="2831511" cy="105731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Siyahlar, vezir kanadına uzun rok yapabilir mi?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2. </a:t>
              </a:r>
              <a:r>
                <a:rPr lang="tr-TR" sz="2200" i="1" dirty="0"/>
                <a:t>SORU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2.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9" name="18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sp>
        <p:nvSpPr>
          <p:cNvPr id="24" name="23 Dikdörtgen"/>
          <p:cNvSpPr/>
          <p:nvPr/>
        </p:nvSpPr>
        <p:spPr>
          <a:xfrm>
            <a:off x="2987824" y="1196752"/>
            <a:ext cx="2088232" cy="36004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ŞAH KANADI</a:t>
            </a:r>
          </a:p>
        </p:txBody>
      </p:sp>
      <p:sp>
        <p:nvSpPr>
          <p:cNvPr id="25" name="24 Dikdörtgen"/>
          <p:cNvSpPr/>
          <p:nvPr/>
        </p:nvSpPr>
        <p:spPr>
          <a:xfrm>
            <a:off x="611560" y="1196752"/>
            <a:ext cx="2088232" cy="36004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VEZİR KANADI</a:t>
            </a:r>
          </a:p>
        </p:txBody>
      </p:sp>
      <p:sp>
        <p:nvSpPr>
          <p:cNvPr id="26" name="25 Dikdörtgen"/>
          <p:cNvSpPr/>
          <p:nvPr/>
        </p:nvSpPr>
        <p:spPr>
          <a:xfrm>
            <a:off x="971600" y="3284984"/>
            <a:ext cx="3744416" cy="129614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Siyahlar vezir kanadına geçici olarak uzun rok yapamaz.</a:t>
            </a:r>
          </a:p>
          <a:p>
            <a:pPr algn="ctr"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Beyaz kale, şahın geçeceği kareyi görüyor.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1883771"/>
              <a:ext cx="2831511" cy="105731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Siyahlar, </a:t>
              </a:r>
            </a:p>
            <a:p>
              <a:pPr algn="ctr">
                <a:defRPr/>
              </a:pPr>
              <a:r>
                <a:rPr lang="tr-TR" sz="2200" i="1" dirty="0" smtClean="0"/>
                <a:t>şah kanadına kısa rok yapabilir mi?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3.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16" name="9 Grup"/>
          <p:cNvGrpSpPr/>
          <p:nvPr/>
        </p:nvGrpSpPr>
        <p:grpSpPr>
          <a:xfrm>
            <a:off x="5508104" y="3573016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3" name="22 Metin kutusu">
              <a:hlinkClick r:id="rId5" action="ppaction://hlinksldjump"/>
            </p:cNvPr>
            <p:cNvSpPr txBox="1"/>
            <p:nvPr/>
          </p:nvSpPr>
          <p:spPr>
            <a:xfrm>
              <a:off x="304273" y="2701720"/>
              <a:ext cx="2110125" cy="622393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a) </a:t>
              </a:r>
              <a:r>
                <a:rPr lang="tr-TR" sz="2200" i="1" dirty="0" smtClean="0"/>
                <a:t>Evet</a:t>
              </a:r>
              <a:endParaRPr lang="tr-TR" sz="2200" i="1" dirty="0"/>
            </a:p>
          </p:txBody>
        </p:sp>
      </p:grpSp>
      <p:grpSp>
        <p:nvGrpSpPr>
          <p:cNvPr id="27" name="15 Grup"/>
          <p:cNvGrpSpPr/>
          <p:nvPr/>
        </p:nvGrpSpPr>
        <p:grpSpPr>
          <a:xfrm>
            <a:off x="5508104" y="443711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8" name="2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28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</a:t>
              </a:r>
              <a:r>
                <a:rPr lang="tr-TR" sz="2200" i="1" dirty="0" smtClean="0"/>
                <a:t>) Hayır</a:t>
              </a:r>
              <a:endParaRPr lang="tr-TR" sz="2200" i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724128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3.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sp>
        <p:nvSpPr>
          <p:cNvPr id="16" name="15 Dikdörtgen"/>
          <p:cNvSpPr/>
          <p:nvPr/>
        </p:nvSpPr>
        <p:spPr>
          <a:xfrm>
            <a:off x="2987824" y="1196752"/>
            <a:ext cx="2088232" cy="36004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ŞAH KANADI</a:t>
            </a:r>
          </a:p>
        </p:txBody>
      </p:sp>
      <p:sp>
        <p:nvSpPr>
          <p:cNvPr id="21" name="20 Dikdörtgen"/>
          <p:cNvSpPr/>
          <p:nvPr/>
        </p:nvSpPr>
        <p:spPr>
          <a:xfrm>
            <a:off x="611560" y="1196752"/>
            <a:ext cx="2088232" cy="36004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VEZİR KANADI</a:t>
            </a:r>
          </a:p>
        </p:txBody>
      </p:sp>
      <p:sp>
        <p:nvSpPr>
          <p:cNvPr id="22" name="21 Dikdörtgen"/>
          <p:cNvSpPr/>
          <p:nvPr/>
        </p:nvSpPr>
        <p:spPr>
          <a:xfrm>
            <a:off x="971600" y="3284984"/>
            <a:ext cx="3744416" cy="129614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Siyahlar şah kanadına geçici olarak kısa rok yapamaz.</a:t>
            </a:r>
          </a:p>
          <a:p>
            <a:pPr algn="ctr"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Beyaz at, şahın geleceği </a:t>
            </a:r>
          </a:p>
          <a:p>
            <a:pPr algn="ctr"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kareyi görüyor.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1883771"/>
              <a:ext cx="2831511" cy="105731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Beyazlar, </a:t>
              </a:r>
            </a:p>
            <a:p>
              <a:pPr algn="ctr">
                <a:defRPr/>
              </a:pPr>
              <a:r>
                <a:rPr lang="tr-TR" sz="2200" i="1" dirty="0" smtClean="0"/>
                <a:t>şah kanadına kısa rok yapabilir mi?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4.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16" name="9 Grup"/>
          <p:cNvGrpSpPr/>
          <p:nvPr/>
        </p:nvGrpSpPr>
        <p:grpSpPr>
          <a:xfrm>
            <a:off x="5508104" y="335699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3" name="22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20"/>
              <a:ext cx="2110125" cy="622393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a) </a:t>
              </a:r>
              <a:r>
                <a:rPr lang="tr-TR" sz="2200" i="1" dirty="0" smtClean="0"/>
                <a:t>Evet</a:t>
              </a:r>
              <a:endParaRPr lang="tr-TR" sz="2200" i="1" dirty="0"/>
            </a:p>
          </p:txBody>
        </p:sp>
      </p:grpSp>
      <p:grpSp>
        <p:nvGrpSpPr>
          <p:cNvPr id="27" name="15 Grup"/>
          <p:cNvGrpSpPr/>
          <p:nvPr/>
        </p:nvGrpSpPr>
        <p:grpSpPr>
          <a:xfrm>
            <a:off x="5508104" y="4221088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8" name="2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28 Metin kutusu">
              <a:hlinkClick r:id="rId7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b) </a:t>
              </a:r>
              <a:r>
                <a:rPr lang="tr-TR" sz="2200" i="1" dirty="0" smtClean="0"/>
                <a:t>Hayır</a:t>
              </a:r>
              <a:endParaRPr lang="tr-TR" sz="2200" i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4.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sp>
        <p:nvSpPr>
          <p:cNvPr id="15" name="14 Dikdörtgen"/>
          <p:cNvSpPr/>
          <p:nvPr/>
        </p:nvSpPr>
        <p:spPr>
          <a:xfrm>
            <a:off x="2987824" y="1196752"/>
            <a:ext cx="2088232" cy="36004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ŞAH KANADI</a:t>
            </a:r>
          </a:p>
        </p:txBody>
      </p:sp>
      <p:sp>
        <p:nvSpPr>
          <p:cNvPr id="19" name="18 Dikdörtgen"/>
          <p:cNvSpPr/>
          <p:nvPr/>
        </p:nvSpPr>
        <p:spPr>
          <a:xfrm>
            <a:off x="611560" y="1196752"/>
            <a:ext cx="2088232" cy="36004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b="1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VEZİR KANADI</a:t>
            </a:r>
          </a:p>
        </p:txBody>
      </p:sp>
      <p:sp>
        <p:nvSpPr>
          <p:cNvPr id="21" name="20 Dikdörtgen"/>
          <p:cNvSpPr/>
          <p:nvPr/>
        </p:nvSpPr>
        <p:spPr>
          <a:xfrm>
            <a:off x="971600" y="3284984"/>
            <a:ext cx="3744416" cy="129614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Beyazlar, kısa rok yapabilir. </a:t>
            </a:r>
          </a:p>
          <a:p>
            <a:pPr algn="ctr"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Rok yaparken şahın geçtiği kareler güvenlidir.</a:t>
            </a:r>
          </a:p>
        </p:txBody>
      </p:sp>
      <p:cxnSp>
        <p:nvCxnSpPr>
          <p:cNvPr id="22" name="21 Düz Ok Bağlayıcısı"/>
          <p:cNvCxnSpPr/>
          <p:nvPr/>
        </p:nvCxnSpPr>
        <p:spPr>
          <a:xfrm flipH="1">
            <a:off x="3779912" y="6165304"/>
            <a:ext cx="1008112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Düz Ok Bağlayıcısı"/>
          <p:cNvCxnSpPr/>
          <p:nvPr/>
        </p:nvCxnSpPr>
        <p:spPr>
          <a:xfrm>
            <a:off x="3275856" y="5949280"/>
            <a:ext cx="1152128" cy="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2045306"/>
              <a:ext cx="2831511" cy="73424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Siyahlar, kısa veya uzun rok yapabilir mi?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5.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16" name="9 Grup"/>
          <p:cNvGrpSpPr/>
          <p:nvPr/>
        </p:nvGrpSpPr>
        <p:grpSpPr>
          <a:xfrm>
            <a:off x="5508104" y="3501008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3" name="22 Metin kutusu">
              <a:hlinkClick r:id="rId5" action="ppaction://hlinksldjump"/>
            </p:cNvPr>
            <p:cNvSpPr txBox="1"/>
            <p:nvPr/>
          </p:nvSpPr>
          <p:spPr>
            <a:xfrm>
              <a:off x="304273" y="2701720"/>
              <a:ext cx="2110125" cy="622393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a) </a:t>
              </a:r>
              <a:r>
                <a:rPr lang="tr-TR" sz="2200" i="1" dirty="0" smtClean="0"/>
                <a:t>Evet</a:t>
              </a:r>
              <a:endParaRPr lang="tr-TR" sz="2200" i="1" dirty="0"/>
            </a:p>
          </p:txBody>
        </p:sp>
      </p:grpSp>
      <p:grpSp>
        <p:nvGrpSpPr>
          <p:cNvPr id="27" name="15 Grup"/>
          <p:cNvGrpSpPr/>
          <p:nvPr/>
        </p:nvGrpSpPr>
        <p:grpSpPr>
          <a:xfrm>
            <a:off x="5508104" y="4365104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8" name="27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28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b) </a:t>
              </a:r>
              <a:r>
                <a:rPr lang="tr-TR" sz="2200" i="1" dirty="0" smtClean="0"/>
                <a:t>Hayır</a:t>
              </a:r>
              <a:endParaRPr lang="tr-TR" sz="2200" i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5.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sp>
        <p:nvSpPr>
          <p:cNvPr id="16" name="15 Dikdörtgen"/>
          <p:cNvSpPr/>
          <p:nvPr/>
        </p:nvSpPr>
        <p:spPr>
          <a:xfrm>
            <a:off x="971600" y="2996952"/>
            <a:ext cx="3744416" cy="129614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Taşlarımızdan biri veya rakibin taşlarından biri şah ile kale arasındaysa, geçici olarak</a:t>
            </a:r>
          </a:p>
          <a:p>
            <a:pPr algn="ctr"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rok yapılamaz.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5 Grup"/>
          <p:cNvGrpSpPr/>
          <p:nvPr/>
        </p:nvGrpSpPr>
        <p:grpSpPr>
          <a:xfrm>
            <a:off x="5508104" y="4437112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1" name="2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2" name="21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/>
                <a:t>b) </a:t>
              </a:r>
              <a:r>
                <a:rPr lang="tr-TR" sz="2200" i="1" dirty="0" smtClean="0"/>
                <a:t>Hayır</a:t>
              </a:r>
              <a:endParaRPr lang="tr-TR" sz="2200" i="1" dirty="0"/>
            </a:p>
          </p:txBody>
        </p:sp>
      </p:grpSp>
      <p:grpSp>
        <p:nvGrpSpPr>
          <p:cNvPr id="4" name="30 Grup"/>
          <p:cNvGrpSpPr>
            <a:grpSpLocks/>
          </p:cNvGrpSpPr>
          <p:nvPr/>
        </p:nvGrpSpPr>
        <p:grpSpPr bwMode="auto">
          <a:xfrm>
            <a:off x="5436096" y="1556792"/>
            <a:ext cx="3503117" cy="1584647"/>
            <a:chOff x="5580112" y="1484784"/>
            <a:chExt cx="3359762" cy="1512168"/>
          </a:xfrm>
        </p:grpSpPr>
        <p:sp>
          <p:nvSpPr>
            <p:cNvPr id="24" name="2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5649173" y="2045306"/>
              <a:ext cx="2831511" cy="73424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Beyazlar, kısa veya uzun rok yapabilir mi?</a:t>
              </a:r>
              <a:endParaRPr lang="tr-TR" sz="2200" i="1" dirty="0"/>
            </a:p>
          </p:txBody>
        </p:sp>
        <p:sp>
          <p:nvSpPr>
            <p:cNvPr id="26" name="25 Metin kutusu"/>
            <p:cNvSpPr txBox="1"/>
            <p:nvPr/>
          </p:nvSpPr>
          <p:spPr>
            <a:xfrm>
              <a:off x="6444208" y="1484784"/>
              <a:ext cx="1368152" cy="411179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200" i="1" dirty="0" smtClean="0"/>
                <a:t>6. </a:t>
              </a:r>
              <a:r>
                <a:rPr lang="tr-TR" sz="2200" i="1" dirty="0"/>
                <a:t>SORU</a:t>
              </a:r>
            </a:p>
          </p:txBody>
        </p:sp>
      </p:grpSp>
      <p:grpSp>
        <p:nvGrpSpPr>
          <p:cNvPr id="30" name="15 Grup"/>
          <p:cNvGrpSpPr/>
          <p:nvPr/>
        </p:nvGrpSpPr>
        <p:grpSpPr>
          <a:xfrm>
            <a:off x="5508104" y="3573016"/>
            <a:ext cx="3312368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1" name="3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2" name="31 Metin kutusu">
              <a:hlinkClick r:id="rId7" action="ppaction://hlinksldjump"/>
            </p:cNvPr>
            <p:cNvSpPr txBox="1"/>
            <p:nvPr/>
          </p:nvSpPr>
          <p:spPr>
            <a:xfrm>
              <a:off x="304273" y="2701718"/>
              <a:ext cx="2110125" cy="622392"/>
            </a:xfrm>
            <a:prstGeom prst="rect">
              <a:avLst/>
            </a:prstGeom>
            <a:grpFill/>
          </p:spPr>
          <p:txBody>
            <a:bodyPr anchor="ctr">
              <a:spAutoFit/>
            </a:bodyPr>
            <a:lstStyle/>
            <a:p>
              <a:pPr>
                <a:defRPr/>
              </a:pPr>
              <a:r>
                <a:rPr lang="tr-TR" sz="2200" i="1" dirty="0" smtClean="0"/>
                <a:t>a) Evet</a:t>
              </a:r>
              <a:endParaRPr lang="tr-TR" sz="2200" i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51421" y="1556792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467544" y="6356116"/>
          <a:ext cx="4768648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5960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9608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35496" y="16288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7" name="16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35 Grup"/>
          <p:cNvGrpSpPr/>
          <p:nvPr/>
        </p:nvGrpSpPr>
        <p:grpSpPr>
          <a:xfrm>
            <a:off x="5652120" y="1772816"/>
            <a:ext cx="3168352" cy="3744416"/>
            <a:chOff x="5652120" y="1484784"/>
            <a:chExt cx="3168352" cy="3744416"/>
          </a:xfrm>
        </p:grpSpPr>
        <p:pic>
          <p:nvPicPr>
            <p:cNvPr id="20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652120" y="1988840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34 Metin kutusu">
              <a:hlinkClick r:id="" action="ppaction://noaction"/>
            </p:cNvPr>
            <p:cNvSpPr txBox="1"/>
            <p:nvPr/>
          </p:nvSpPr>
          <p:spPr bwMode="auto">
            <a:xfrm>
              <a:off x="5652120" y="1484784"/>
              <a:ext cx="3045898" cy="43088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200" b="1" i="1" u="sng" dirty="0" smtClean="0">
                  <a:solidFill>
                    <a:srgbClr val="FFC000"/>
                  </a:solidFill>
                </a:rPr>
                <a:t>6. SORUNUN CEVABI</a:t>
              </a:r>
              <a:endParaRPr lang="tr-TR" sz="2200" b="1" i="1" u="sng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0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3" name="12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3 Grup"/>
          <p:cNvGrpSpPr/>
          <p:nvPr/>
        </p:nvGrpSpPr>
        <p:grpSpPr>
          <a:xfrm>
            <a:off x="7737411" y="5960313"/>
            <a:ext cx="561372" cy="781055"/>
            <a:chOff x="7737411" y="5960313"/>
            <a:chExt cx="561372" cy="781055"/>
          </a:xfrm>
        </p:grpSpPr>
        <p:sp>
          <p:nvSpPr>
            <p:cNvPr id="16" name="15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40352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37411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sp>
        <p:nvSpPr>
          <p:cNvPr id="15" name="14 Dikdörtgen"/>
          <p:cNvSpPr/>
          <p:nvPr/>
        </p:nvSpPr>
        <p:spPr>
          <a:xfrm>
            <a:off x="539552" y="3501008"/>
            <a:ext cx="2232248" cy="86409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Şah çekildiyse,</a:t>
            </a:r>
          </a:p>
          <a:p>
            <a:pPr algn="ctr">
              <a:defRPr/>
            </a:pPr>
            <a:r>
              <a:rPr lang="tr-TR" sz="2000" i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rok yapılamaz.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Google Shape;203;p26"/>
          <p:cNvSpPr>
            <a:spLocks noChangeArrowheads="1"/>
          </p:cNvSpPr>
          <p:nvPr/>
        </p:nvSpPr>
        <p:spPr bwMode="auto">
          <a:xfrm>
            <a:off x="1403648" y="1772816"/>
            <a:ext cx="5040560" cy="2376264"/>
          </a:xfrm>
          <a:prstGeom prst="wedgeRoundRectCallout">
            <a:avLst>
              <a:gd name="adj1" fmla="val 62376"/>
              <a:gd name="adj2" fmla="val -20900"/>
              <a:gd name="adj3" fmla="val 16667"/>
            </a:avLst>
          </a:prstGeom>
          <a:solidFill>
            <a:schemeClr val="tx1">
              <a:lumMod val="95000"/>
            </a:schemeClr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400" i="1" dirty="0" smtClean="0">
                <a:sym typeface="Comic Sans MS" pitchFamily="66" charset="0"/>
              </a:rPr>
              <a:t>Dersimiz bitti.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400" i="1" dirty="0" smtClean="0">
                <a:solidFill>
                  <a:srgbClr val="FF0000"/>
                </a:solidFill>
                <a:sym typeface="Comic Sans MS" pitchFamily="66" charset="0"/>
              </a:rPr>
              <a:t>HOŞÇAKALIN…</a:t>
            </a:r>
            <a:endParaRPr lang="tr-TR" sz="4400" dirty="0">
              <a:solidFill>
                <a:srgbClr val="FF0000"/>
              </a:solidFill>
            </a:endParaRPr>
          </a:p>
        </p:txBody>
      </p:sp>
      <p:grpSp>
        <p:nvGrpSpPr>
          <p:cNvPr id="15" name="14 Grup"/>
          <p:cNvGrpSpPr/>
          <p:nvPr/>
        </p:nvGrpSpPr>
        <p:grpSpPr>
          <a:xfrm>
            <a:off x="4860136" y="5661248"/>
            <a:ext cx="936000" cy="1080120"/>
            <a:chOff x="5436200" y="5661248"/>
            <a:chExt cx="936000" cy="1080120"/>
          </a:xfrm>
        </p:grpSpPr>
        <p:sp>
          <p:nvSpPr>
            <p:cNvPr id="13" name="12 Komut Düğmesi: Bitiş">
              <a:hlinkClick r:id="" action="ppaction://hlinkshowjump?jump=endshow" highlightClick="1"/>
            </p:cNvPr>
            <p:cNvSpPr/>
            <p:nvPr/>
          </p:nvSpPr>
          <p:spPr>
            <a:xfrm>
              <a:off x="5436200" y="5974568"/>
              <a:ext cx="936000" cy="766800"/>
            </a:xfrm>
            <a:prstGeom prst="actionButtonEnd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5579469" y="5661248"/>
              <a:ext cx="66396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ÇIKIŞ</a:t>
              </a:r>
              <a:endParaRPr lang="tr-TR" b="1" dirty="0"/>
            </a:p>
          </p:txBody>
        </p:sp>
      </p:grpSp>
      <p:grpSp>
        <p:nvGrpSpPr>
          <p:cNvPr id="18" name="17 Grup"/>
          <p:cNvGrpSpPr/>
          <p:nvPr/>
        </p:nvGrpSpPr>
        <p:grpSpPr>
          <a:xfrm>
            <a:off x="3635896" y="5661248"/>
            <a:ext cx="936000" cy="1080120"/>
            <a:chOff x="4211960" y="5661248"/>
            <a:chExt cx="936000" cy="1080120"/>
          </a:xfrm>
        </p:grpSpPr>
        <p:sp>
          <p:nvSpPr>
            <p:cNvPr id="16" name="15 Komut Düğmesi: Başlangıç">
              <a:hlinkClick r:id="" action="ppaction://hlinkshowjump?jump=firstslide" highlightClick="1"/>
            </p:cNvPr>
            <p:cNvSpPr/>
            <p:nvPr/>
          </p:nvSpPr>
          <p:spPr>
            <a:xfrm>
              <a:off x="4211960" y="5974568"/>
              <a:ext cx="936000" cy="766800"/>
            </a:xfrm>
            <a:prstGeom prst="actionButtonBeginning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Metin kutusu"/>
            <p:cNvSpPr txBox="1"/>
            <p:nvPr/>
          </p:nvSpPr>
          <p:spPr>
            <a:xfrm>
              <a:off x="4351169" y="5661248"/>
              <a:ext cx="6735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GİRİŞ</a:t>
              </a:r>
              <a:endParaRPr lang="tr-TR" b="1" dirty="0"/>
            </a:p>
          </p:txBody>
        </p:sp>
      </p:grpSp>
      <p:pic>
        <p:nvPicPr>
          <p:cNvPr id="12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620833" y="1844824"/>
            <a:ext cx="1839599" cy="4011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4272</TotalTime>
  <Words>1576</Words>
  <Application>Microsoft Office PowerPoint</Application>
  <PresentationFormat>Ekran Gösterisi (4:3)</PresentationFormat>
  <Paragraphs>781</Paragraphs>
  <Slides>44</Slides>
  <Notes>44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7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44</vt:i4>
      </vt:variant>
    </vt:vector>
  </HeadingPairs>
  <TitlesOfParts>
    <vt:vector size="52" baseType="lpstr">
      <vt:lpstr>Noto Sans Symbols</vt:lpstr>
      <vt:lpstr>Calibri</vt:lpstr>
      <vt:lpstr>Wingdings</vt:lpstr>
      <vt:lpstr>Comic Sans MS</vt:lpstr>
      <vt:lpstr>Constantia</vt:lpstr>
      <vt:lpstr>Arial</vt:lpstr>
      <vt:lpstr>Wingdings 2</vt:lpstr>
      <vt:lpstr>Akış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Ogretmen</dc:creator>
  <cp:lastModifiedBy>LenovoL340</cp:lastModifiedBy>
  <cp:revision>428</cp:revision>
  <dcterms:modified xsi:type="dcterms:W3CDTF">2020-01-03T08:30:28Z</dcterms:modified>
</cp:coreProperties>
</file>