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42"/>
  </p:notesMasterIdLst>
  <p:sldIdLst>
    <p:sldId id="449" r:id="rId2"/>
    <p:sldId id="450" r:id="rId3"/>
    <p:sldId id="451" r:id="rId4"/>
    <p:sldId id="452" r:id="rId5"/>
    <p:sldId id="453" r:id="rId6"/>
    <p:sldId id="426" r:id="rId7"/>
    <p:sldId id="325" r:id="rId8"/>
    <p:sldId id="427" r:id="rId9"/>
    <p:sldId id="429" r:id="rId10"/>
    <p:sldId id="428" r:id="rId11"/>
    <p:sldId id="430" r:id="rId12"/>
    <p:sldId id="431" r:id="rId13"/>
    <p:sldId id="432" r:id="rId14"/>
    <p:sldId id="433" r:id="rId15"/>
    <p:sldId id="434" r:id="rId16"/>
    <p:sldId id="435" r:id="rId17"/>
    <p:sldId id="436" r:id="rId18"/>
    <p:sldId id="437" r:id="rId19"/>
    <p:sldId id="438" r:id="rId20"/>
    <p:sldId id="439" r:id="rId21"/>
    <p:sldId id="440" r:id="rId22"/>
    <p:sldId id="441" r:id="rId23"/>
    <p:sldId id="351" r:id="rId24"/>
    <p:sldId id="410" r:id="rId25"/>
    <p:sldId id="442" r:id="rId26"/>
    <p:sldId id="412" r:id="rId27"/>
    <p:sldId id="443" r:id="rId28"/>
    <p:sldId id="413" r:id="rId29"/>
    <p:sldId id="444" r:id="rId30"/>
    <p:sldId id="414" r:id="rId31"/>
    <p:sldId id="445" r:id="rId32"/>
    <p:sldId id="415" r:id="rId33"/>
    <p:sldId id="446" r:id="rId34"/>
    <p:sldId id="416" r:id="rId35"/>
    <p:sldId id="448" r:id="rId36"/>
    <p:sldId id="417" r:id="rId37"/>
    <p:sldId id="447" r:id="rId38"/>
    <p:sldId id="418" r:id="rId39"/>
    <p:sldId id="425" r:id="rId40"/>
    <p:sldId id="363" r:id="rId4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omic Sans MS" panose="030F0702030302020204" pitchFamily="66" charset="0"/>
      <p:regular r:id="rId47"/>
      <p:bold r:id="rId48"/>
      <p:italic r:id="rId49"/>
      <p:boldItalic r:id="rId50"/>
    </p:embeddedFont>
    <p:embeddedFont>
      <p:font typeface="Constantia" panose="02030602050306030303" pitchFamily="18" charset="0"/>
      <p:regular r:id="rId51"/>
      <p:bold r:id="rId52"/>
      <p:italic r:id="rId53"/>
      <p:boldItalic r:id="rId54"/>
    </p:embeddedFont>
    <p:embeddedFont>
      <p:font typeface="Wingdings 2" panose="05020102010507070707" pitchFamily="18" charset="2"/>
      <p:regular r:id="rId55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28D"/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48EF3B1-CE5E-465F-8E57-AA632BA30DCE}">
  <a:tblStyle styleId="{448EF3B1-CE5E-465F-8E57-AA632BA30D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6899" autoAdjust="0"/>
  </p:normalViewPr>
  <p:slideViewPr>
    <p:cSldViewPr>
      <p:cViewPr varScale="1">
        <p:scale>
          <a:sx n="112" d="100"/>
          <a:sy n="112" d="100"/>
        </p:scale>
        <p:origin x="159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3;n"/>
          <p:cNvSpPr txBox="1">
            <a:spLocks noGrp="1"/>
          </p:cNvSpPr>
          <p:nvPr>
            <p:ph type="hdr" idx="2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3" name="Google Shape;4;n"/>
          <p:cNvSpPr txBox="1">
            <a:spLocks noGrp="1"/>
          </p:cNvSpPr>
          <p:nvPr>
            <p:ph type="dt" idx="1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5060" name="Google Shape;5;n"/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61" name="Google Shape;6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smtClean="0">
              <a:sym typeface="Arial" pitchFamily="34" charset="0"/>
            </a:endParaRPr>
          </a:p>
        </p:txBody>
      </p:sp>
      <p:sp>
        <p:nvSpPr>
          <p:cNvPr id="30726" name="Google Shape;7;n"/>
          <p:cNvSpPr txBox="1">
            <a:spLocks noGrp="1"/>
          </p:cNvSpPr>
          <p:nvPr>
            <p:ph type="ftr" idx="11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7" name="Google Shape;8;n"/>
          <p:cNvSpPr txBox="1">
            <a:spLocks noGrp="1"/>
          </p:cNvSpPr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5EDB6331-5002-42CB-9053-B20F736B76E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6083" name="Google Shape;193;p4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27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995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3CA3C-FA42-4495-A2B2-2C7DD91FA7C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3D96-7114-430F-ABDE-2D92B84F3C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7A73E-0A91-4D21-BD44-00F77E13F9C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23DB-01B2-4E99-BDC8-63B6A186EBA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0533B-D95C-4067-A743-33396A09E4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E612-A526-4E91-8F5E-E837B45858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F8848-F1BE-4CB9-BD47-8277A4D54B2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915F-AE3B-4129-9D32-A9D066C0CC3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6" name="5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7" name="6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5CCEF-802E-4A91-AEA9-03E575D210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7F18-CA68-4236-90AB-8698D09298C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0D4A-3CC8-4E4D-A764-372D4CC12E4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582D29EB-0D9B-48A3-9232-DA11532AF6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84" r:id="rId2"/>
    <p:sldLayoutId id="2147483793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4" r:id="rId9"/>
    <p:sldLayoutId id="2147483790" r:id="rId10"/>
    <p:sldLayoutId id="2147483791" r:id="rId11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3.xml"/><Relationship Id="rId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34.xml"/><Relationship Id="rId3" Type="http://schemas.openxmlformats.org/officeDocument/2006/relationships/slide" Target="slide24.xml"/><Relationship Id="rId7" Type="http://schemas.openxmlformats.org/officeDocument/2006/relationships/slide" Target="slide32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0.xml"/><Relationship Id="rId11" Type="http://schemas.openxmlformats.org/officeDocument/2006/relationships/image" Target="../media/image5.png"/><Relationship Id="rId5" Type="http://schemas.openxmlformats.org/officeDocument/2006/relationships/slide" Target="slide28.xml"/><Relationship Id="rId10" Type="http://schemas.openxmlformats.org/officeDocument/2006/relationships/slide" Target="slide38.xml"/><Relationship Id="rId4" Type="http://schemas.openxmlformats.org/officeDocument/2006/relationships/slide" Target="slide26.xml"/><Relationship Id="rId9" Type="http://schemas.openxmlformats.org/officeDocument/2006/relationships/slide" Target="slide3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6.xml"/><Relationship Id="rId5" Type="http://schemas.openxmlformats.org/officeDocument/2006/relationships/slide" Target="slide25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slide" Target="slide27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28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slide" Target="slide29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0.xml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2.xml"/><Relationship Id="rId5" Type="http://schemas.openxmlformats.org/officeDocument/2006/relationships/slide" Target="slide31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slide" Target="slide33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4.xml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6.xml"/><Relationship Id="rId5" Type="http://schemas.openxmlformats.org/officeDocument/2006/relationships/slide" Target="slide35.xml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slide" Target="slide37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8.xml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6.jpeg"/><Relationship Id="rId7" Type="http://schemas.openxmlformats.org/officeDocument/2006/relationships/slide" Target="slide39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0.xml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Küp">
            <a:hlinkClick r:id="rId4" action="ppaction://hlinksldjump"/>
          </p:cNvPr>
          <p:cNvSpPr/>
          <p:nvPr/>
        </p:nvSpPr>
        <p:spPr>
          <a:xfrm>
            <a:off x="1547664" y="4078064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Konu Anlatımı 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Küp">
            <a:hlinkClick r:id="rId5" action="ppaction://hlinksldjump"/>
          </p:cNvPr>
          <p:cNvSpPr/>
          <p:nvPr/>
        </p:nvSpPr>
        <p:spPr>
          <a:xfrm>
            <a:off x="1547862" y="5157688"/>
            <a:ext cx="4032250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sp>
        <p:nvSpPr>
          <p:cNvPr id="10" name="Google Shape;196;p25"/>
          <p:cNvSpPr txBox="1">
            <a:spLocks noChangeArrowheads="1"/>
          </p:cNvSpPr>
          <p:nvPr/>
        </p:nvSpPr>
        <p:spPr bwMode="auto">
          <a:xfrm>
            <a:off x="2736056" y="6453336"/>
            <a:ext cx="3671888" cy="28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0" rIns="91425" bIns="45700"/>
          <a:lstStyle/>
          <a:p>
            <a:pPr marL="26988" indent="-1588" algn="ct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Font typeface="Noto Sans Symbols"/>
              <a:buNone/>
            </a:pPr>
            <a:r>
              <a:rPr lang="tr-TR" sz="1800" i="1" dirty="0">
                <a:sym typeface="Comic Sans MS" pitchFamily="66" charset="0"/>
              </a:rPr>
              <a:t>Hazırlayan: GÜRAY KERA</a:t>
            </a:r>
            <a:endParaRPr lang="tr-TR" sz="5300" i="1" dirty="0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0 Grup"/>
          <p:cNvGrpSpPr/>
          <p:nvPr/>
        </p:nvGrpSpPr>
        <p:grpSpPr>
          <a:xfrm>
            <a:off x="161765" y="1260049"/>
            <a:ext cx="8820471" cy="1304855"/>
            <a:chOff x="395536" y="1260049"/>
            <a:chExt cx="8424935" cy="1304855"/>
          </a:xfrm>
        </p:grpSpPr>
        <p:sp>
          <p:nvSpPr>
            <p:cNvPr id="13" name="12 Dikdörtgen"/>
            <p:cNvSpPr/>
            <p:nvPr/>
          </p:nvSpPr>
          <p:spPr>
            <a:xfrm>
              <a:off x="395536" y="1260049"/>
              <a:ext cx="835292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4000" b="1" i="1" dirty="0" smtClean="0">
                  <a:latin typeface="Arial" pitchFamily="34" charset="0"/>
                  <a:cs typeface="Arial" pitchFamily="34" charset="0"/>
                </a:rPr>
                <a:t>1.SINIF SATRANÇ DERSLERİ </a:t>
              </a:r>
            </a:p>
          </p:txBody>
        </p:sp>
        <p:sp>
          <p:nvSpPr>
            <p:cNvPr id="14" name="13 Dikdörtgen"/>
            <p:cNvSpPr/>
            <p:nvPr/>
          </p:nvSpPr>
          <p:spPr>
            <a:xfrm>
              <a:off x="395536" y="1980129"/>
              <a:ext cx="842493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3200" b="1" i="1" dirty="0" smtClean="0">
                  <a:latin typeface="Arial" pitchFamily="34" charset="0"/>
                  <a:cs typeface="Arial" pitchFamily="34" charset="0"/>
                </a:rPr>
                <a:t>Ders 13 / Mat Aramak (şaha karşı, vezir)</a:t>
              </a:r>
            </a:p>
          </p:txBody>
        </p:sp>
      </p:grpSp>
      <p:sp>
        <p:nvSpPr>
          <p:cNvPr id="15" name="14 Küp">
            <a:hlinkClick r:id="rId7" action="ppaction://hlinksldjump"/>
          </p:cNvPr>
          <p:cNvSpPr/>
          <p:nvPr/>
        </p:nvSpPr>
        <p:spPr>
          <a:xfrm>
            <a:off x="1547664" y="2997448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Ders Planı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08520" y="1268760"/>
            <a:ext cx="885596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tr-TR" sz="2200" b="1" i="1" dirty="0" smtClean="0"/>
              <a:t>Sınıf:</a:t>
            </a:r>
            <a:r>
              <a:rPr lang="tr-TR" sz="2200" i="1" dirty="0" smtClean="0"/>
              <a:t> 1.Sınıflar</a:t>
            </a:r>
          </a:p>
          <a:p>
            <a:pPr eaLnBrk="1" hangingPunct="1"/>
            <a:r>
              <a:rPr lang="tr-TR" sz="2200" b="1" i="1" dirty="0" smtClean="0"/>
              <a:t>Konu</a:t>
            </a:r>
            <a:r>
              <a:rPr lang="tr-TR" sz="2200" i="1" dirty="0" smtClean="0"/>
              <a:t>: Mat Aramak (Şaha karşı, vezir)</a:t>
            </a:r>
          </a:p>
          <a:p>
            <a:pPr eaLnBrk="1" hangingPunct="1"/>
            <a:r>
              <a:rPr lang="tr-TR" sz="2200" b="1" i="1" dirty="0" smtClean="0"/>
              <a:t>Süre:</a:t>
            </a:r>
            <a:r>
              <a:rPr lang="tr-TR" sz="2200" i="1" dirty="0" smtClean="0"/>
              <a:t> 40 dakika</a:t>
            </a:r>
          </a:p>
          <a:p>
            <a:r>
              <a:rPr lang="tr-TR" sz="2200" b="1" i="1" dirty="0" smtClean="0"/>
              <a:t>Kazanımlar: </a:t>
            </a:r>
          </a:p>
          <a:p>
            <a:pPr>
              <a:buFont typeface="Wingdings" pitchFamily="2" charset="2"/>
              <a:buChar char="§"/>
            </a:pPr>
            <a:r>
              <a:rPr lang="tr-TR" sz="2200" b="1" i="1" dirty="0" smtClean="0"/>
              <a:t>  </a:t>
            </a:r>
            <a:r>
              <a:rPr lang="tr-TR" sz="2200" i="1" dirty="0" smtClean="0"/>
              <a:t>Mat etmeyi açıklar. </a:t>
            </a:r>
          </a:p>
          <a:p>
            <a:r>
              <a:rPr lang="tr-TR" sz="2200" i="1" dirty="0" smtClean="0"/>
              <a:t>Şah tehdidinden kurtulamayan tarafın mat olduğuna ve mat olma durumunda oyunun sona erdiğine dikkat çekilir. </a:t>
            </a:r>
          </a:p>
          <a:p>
            <a:pPr>
              <a:buFont typeface="Wingdings" pitchFamily="2" charset="2"/>
              <a:buChar char="§"/>
            </a:pPr>
            <a:r>
              <a:rPr lang="tr-TR" sz="2200" i="1" dirty="0" smtClean="0"/>
              <a:t> Tek hamlelik şaha karşı, vezir mat alıştırmalarını yapar. </a:t>
            </a:r>
          </a:p>
          <a:p>
            <a:r>
              <a:rPr lang="tr-TR" sz="2200" i="1" dirty="0" smtClean="0"/>
              <a:t>Rakip şahın kaçış karelerini de kontrol ederek, tek hamlede mat yapmaya çalışır.</a:t>
            </a:r>
          </a:p>
          <a:p>
            <a:r>
              <a:rPr lang="tr-TR" sz="2200" b="1" i="1" dirty="0" smtClean="0"/>
              <a:t>Yöntem-Teknik: </a:t>
            </a:r>
          </a:p>
          <a:p>
            <a:pPr>
              <a:buFont typeface="Wingdings" pitchFamily="2" charset="2"/>
              <a:buChar char="§"/>
            </a:pPr>
            <a:r>
              <a:rPr lang="tr-TR" sz="2200" i="1" dirty="0" smtClean="0"/>
              <a:t> Anlatım, soru-cevap, gösterip-yaptırma,</a:t>
            </a:r>
          </a:p>
          <a:p>
            <a:pPr eaLnBrk="1" hangingPunct="1"/>
            <a:r>
              <a:rPr lang="tr-TR" sz="2200" b="1" i="1" dirty="0" smtClean="0"/>
              <a:t>Araç-Gereç: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tr-TR" sz="2200" b="1" i="1" dirty="0" smtClean="0"/>
              <a:t>  </a:t>
            </a:r>
            <a:r>
              <a:rPr lang="tr-TR" sz="2200" i="1" dirty="0" smtClean="0"/>
              <a:t>Satranç panosu, projeksiyon cihazı, renkli mıknatıslar, silinebilen işaretleme kalemleri, okul satranç takımları, çalışma kağıdı</a:t>
            </a:r>
          </a:p>
          <a:p>
            <a:endParaRPr lang="tr-TR" sz="2200" i="1" dirty="0" smtClean="0"/>
          </a:p>
        </p:txBody>
      </p:sp>
      <p:pic>
        <p:nvPicPr>
          <p:cNvPr id="11" name="10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8" name="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79512" y="1196752"/>
            <a:ext cx="878497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tr-TR" sz="2200" b="1" i="1" dirty="0" smtClean="0"/>
              <a:t>İşleyiş:</a:t>
            </a:r>
            <a:r>
              <a:rPr lang="tr-TR" sz="2200" i="1" dirty="0" smtClean="0"/>
              <a:t>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Dersin amacı, rakibi mat ederek oyunu sonlandırmayı öğrenmek.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Şah çekmek ve şahı tehlikeden kurtarma yöntemleri önceden bilinen konulardır.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Slayttaki sunuları projeksiyon cihazı ile tahtada veya satranç eğitim panosunda sıra ile anlatırız.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Şah çekme hamlesinden kurtulma zorunluluğu tekrar edilmeli.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Önceki derste öğrenilen bilgilerde görülen eksiklik varsa, bir kaç örnekle kritik noktalar panoda gösterilebilir.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Somuttan soyuta bir gelişim sağlamak için, satranç tahtasındaki alanın en az miktarından yararlanarak başlanabilir.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Köşelerde ve kenarlarda oluşan konumlarla başlarız.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Öğrencilerden panoda veya kendi tahtalarında bir hamlede mat sorusu hazırlamalarını isteyebiliriz. (Başlangıç olarak sadece şah ve vezir kullanacağız.)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Öğrenciler matı kolayca bulabilirse, konu anlaşılmıştır.</a:t>
            </a: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9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251520" y="1052736"/>
            <a:ext cx="8712968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tr-TR" sz="2200" b="1" i="1" dirty="0" smtClean="0"/>
              <a:t>Ölçme-değerlendirme: </a:t>
            </a:r>
            <a:endParaRPr lang="tr-TR" sz="2200" i="1" dirty="0" smtClean="0"/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 bitiminde öğrencilere alıştırmalardan oluşan çalışma </a:t>
            </a:r>
          </a:p>
          <a:p>
            <a:pPr marL="0" lvl="1"/>
            <a:r>
              <a:rPr lang="tr-TR" sz="2200" i="1" dirty="0" smtClean="0"/>
              <a:t>kağıdı verilir. Alıştırmalarla ilgili bir iki örnek panoda gösterilerek etkinliğe geçilir.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Sınıf içindeki çalışmalarda eğitmen, öğrencilerin arasında gezerek verilen cevapları değerlendirir. Yanlış cevaplar için öğrenciye hatırlatma ve ipucu verilir. Kontrol için tekrar göstermesi istenir.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Zamanın durumuna göre sınıf içindeki yarım kalan çalışma, ev etkinliği olarak tamamlanması istenir.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Geri bildirim sonrası sonuçlar kayıt altına alınabilir.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Alıştırmalarda yapılabilecek muhtemel yanlışlar;</a:t>
            </a:r>
          </a:p>
          <a:p>
            <a:pPr marL="0" lvl="1">
              <a:buFontTx/>
              <a:buChar char="-"/>
            </a:pPr>
            <a:r>
              <a:rPr lang="tr-TR" sz="2200" i="1" dirty="0" smtClean="0"/>
              <a:t> Mat hamlesini yapan taş korumasız olabilir.</a:t>
            </a:r>
          </a:p>
          <a:p>
            <a:pPr marL="0" lvl="1">
              <a:buFontTx/>
              <a:buChar char="-"/>
            </a:pPr>
            <a:r>
              <a:rPr lang="tr-TR" sz="2200" i="1" dirty="0" smtClean="0"/>
              <a:t> Şah, mat olmamış olabilir? Konumu tahtaya veya panoya dizerek ‘’Şahın hangi kareye kaçabileceğini göstermesini isteriz.</a:t>
            </a:r>
          </a:p>
          <a:p>
            <a:pPr marL="0" lvl="1">
              <a:buFontTx/>
              <a:buChar char="-"/>
            </a:pPr>
            <a:r>
              <a:rPr lang="tr-TR" sz="2200" i="1" dirty="0" smtClean="0"/>
              <a:t> Şah çekmiştir fakat mat yapacak taş alınıyor olabilir.</a:t>
            </a:r>
          </a:p>
          <a:p>
            <a:pPr marL="0" lvl="1"/>
            <a:r>
              <a:rPr lang="tr-TR" sz="2200" i="1" dirty="0" smtClean="0"/>
              <a:t> ‘’Şahın tehlikeden kurtulma yöntemleri hatırlatılır.</a:t>
            </a:r>
          </a:p>
          <a:p>
            <a:pPr marL="0" lvl="1">
              <a:buFont typeface="Wingdings" pitchFamily="2" charset="2"/>
              <a:buChar char="§"/>
            </a:pPr>
            <a:endParaRPr lang="tr-TR" sz="2200" i="1" dirty="0" smtClean="0"/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9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1" name="1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428328" y="2138184"/>
          <a:ext cx="6384032" cy="3883104"/>
        </p:xfrm>
        <a:graphic>
          <a:graphicData uri="http://schemas.openxmlformats.org/drawingml/2006/table">
            <a:tbl>
              <a:tblPr firstRow="1" bandRow="1">
                <a:tableStyleId>{448EF3B1-CE5E-465F-8E57-AA632BA30DCE}</a:tableStyleId>
              </a:tblPr>
              <a:tblGrid>
                <a:gridCol w="191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1.Vb7#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1…Vf7#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1.Vg6#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1.Vf7#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1.Vb7#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1.Vxg2#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1…Vf1#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9344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1…Vg4#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200" i="1" dirty="0" smtClean="0">
                          <a:latin typeface="Arial" pitchFamily="34" charset="0"/>
                        </a:rPr>
                        <a:t>Alıştırma 9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1.Va1#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11 Metin kutusu"/>
          <p:cNvSpPr txBox="1">
            <a:spLocks noChangeArrowheads="1"/>
          </p:cNvSpPr>
          <p:nvPr/>
        </p:nvSpPr>
        <p:spPr bwMode="auto">
          <a:xfrm>
            <a:off x="1403648" y="1268760"/>
            <a:ext cx="698477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tr-TR" sz="2200" b="1" i="1" dirty="0" smtClean="0"/>
              <a:t>Ders 13 / Mat Aramak (Şaha karşı, vezir)</a:t>
            </a:r>
          </a:p>
          <a:p>
            <a:pPr marL="0" lvl="1"/>
            <a:r>
              <a:rPr lang="tr-TR" sz="2200" b="1" i="1" dirty="0" smtClean="0"/>
              <a:t>Çalışma Kağıdı Cevap Anahtarı:</a:t>
            </a:r>
            <a:r>
              <a:rPr lang="tr-TR" sz="2200" i="1" dirty="0" smtClean="0"/>
              <a:t>.  </a:t>
            </a:r>
            <a:endParaRPr lang="tr-TR" sz="2200" i="1" dirty="0"/>
          </a:p>
        </p:txBody>
      </p:sp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0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1835696" y="1556792"/>
            <a:ext cx="6696744" cy="4248472"/>
          </a:xfrm>
          <a:prstGeom prst="wedgeRoundRectCallout">
            <a:avLst>
              <a:gd name="adj1" fmla="val -56198"/>
              <a:gd name="adj2" fmla="val -19631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Mat,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şahın ele geçirildiği ve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oyunun bittiği anlamına gelir.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Tehdit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edilen şahın,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savunma yapamaması demektir.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Oyun bitmiştir.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Şah-Mat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olmuştur…</a:t>
            </a: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3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51520" y="2132856"/>
            <a:ext cx="1800200" cy="3869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Hamle siyahta,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Şah çekildi.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Şah-Mat</a:t>
            </a:r>
            <a:r>
              <a:rPr lang="tr-TR" sz="2400" i="1" dirty="0" smtClean="0">
                <a:sym typeface="Comic Sans MS" pitchFamily="66" charset="0"/>
              </a:rPr>
              <a:t> oldu mu?</a:t>
            </a:r>
            <a:endParaRPr lang="tr-TR" sz="2400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Mat değildir.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Şahın kaçma ve perdeleme yöntemi ile tehlikeden kurtulamaz. Fakat, Şah veziri alabilir. Veziri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koruyan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bir taş yoktur.</a:t>
            </a:r>
            <a:endParaRPr lang="tr-TR" sz="24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Bu konumda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şah-mat </a:t>
            </a:r>
            <a:r>
              <a:rPr lang="tr-TR" sz="2400" i="1" dirty="0" smtClean="0">
                <a:sym typeface="Comic Sans MS" pitchFamily="66" charset="0"/>
              </a:rPr>
              <a:t>oldu.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Şah, kaçamaz,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korunan</a:t>
            </a:r>
            <a:r>
              <a:rPr lang="tr-TR" sz="2400" i="1" dirty="0" smtClean="0">
                <a:sym typeface="Comic Sans MS" pitchFamily="66" charset="0"/>
              </a:rPr>
              <a:t> veziri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alarak kurtulamaz.</a:t>
            </a:r>
            <a:endParaRPr lang="tr-TR" sz="24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1835696" y="1556792"/>
            <a:ext cx="6696744" cy="4248472"/>
          </a:xfrm>
          <a:prstGeom prst="wedgeRoundRectCallout">
            <a:avLst>
              <a:gd name="adj1" fmla="val -56198"/>
              <a:gd name="adj2" fmla="val -19631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Mat aranırken,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taşlar birbirleri ile yardımlaşmalı ve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ortak hareket etmelidir.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Şahın kaçmaması için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kaçış karelerini kontrol etmek,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şah çekmek kadar önemlidir.</a:t>
            </a: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3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51520" y="2132856"/>
            <a:ext cx="1800200" cy="3869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3140968"/>
            <a:ext cx="3528517" cy="1368151"/>
          </a:xfrm>
          <a:prstGeom prst="wedgeRoundRectCallout">
            <a:avLst>
              <a:gd name="adj1" fmla="val 5165"/>
              <a:gd name="adj2" fmla="val 74386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 çekildi.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Şah-Mat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oldu mu?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Siyah şah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güvenli kareye </a:t>
            </a:r>
            <a:r>
              <a:rPr lang="tr-TR" sz="2400" i="1" dirty="0" smtClean="0">
                <a:sym typeface="Comic Sans MS" pitchFamily="66" charset="0"/>
              </a:rPr>
              <a:t>kaçarak, tehlikeden kurtulabilir.</a:t>
            </a:r>
            <a:endParaRPr lang="tr-TR" sz="24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Hamle beyazda.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Önce şahın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kaçış karelerini kontrol edelim.</a:t>
            </a:r>
            <a:endParaRPr lang="tr-TR" sz="24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Siyah şah, şah ve vezirin kontrol ettiği karelere adım atamaz.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Bu konumda, oynayabileceği iki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güvenli kare 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vardır.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Oynayabileceği kareleri de gördüm ve şah çektim.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Fakat Şah, kontrolü bıraktığım kareye kaçabilir.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Veziri öyle bir kareye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şah çekerek </a:t>
            </a:r>
            <a:r>
              <a:rPr lang="tr-TR" sz="2400" i="1" dirty="0" smtClean="0">
                <a:sym typeface="Comic Sans MS" pitchFamily="66" charset="0"/>
              </a:rPr>
              <a:t>gelmeliyim ki, şah kaçamasın.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Tabii ki şahımın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desteği 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ile…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Hamle beyazda.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Hangi kareden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bir hamlede mat 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yaparız?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Önce tüm şah çekişleri kontrol edelim.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Bu konumda, dikeyden çekilen şahlar için siyah, şahını kaçabiliyor.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Bu karelerden çekilen şahlar için siyah, şahını kaçabiliyor.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12540" y="4581128"/>
            <a:ext cx="955804" cy="2054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4301"/>
              <a:gd name="adj2" fmla="val 6213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ym typeface="Comic Sans MS" pitchFamily="66" charset="0"/>
              </a:rPr>
              <a:t>Bu karelerden çekilen şahlar sayesinde siyahın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kaçış kareleri kontrol edildi.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Şah-Mat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1835696" y="1556792"/>
            <a:ext cx="6696744" cy="4248472"/>
          </a:xfrm>
          <a:prstGeom prst="wedgeRoundRectCallout">
            <a:avLst>
              <a:gd name="adj1" fmla="val -56198"/>
              <a:gd name="adj2" fmla="val -19631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u="sng" dirty="0" smtClean="0">
                <a:solidFill>
                  <a:srgbClr val="C00000"/>
                </a:solidFill>
                <a:sym typeface="Comic Sans MS" pitchFamily="66" charset="0"/>
              </a:rPr>
              <a:t>Mat Arama Planı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>
              <a:buClr>
                <a:srgbClr val="000000"/>
              </a:buClr>
              <a:buFont typeface="Arial" pitchFamily="34" charset="0"/>
              <a:buChar char="•"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Rakip şahın hareket edebileceği kareler var mıdır?</a:t>
            </a:r>
          </a:p>
          <a:p>
            <a:pPr>
              <a:buClr>
                <a:srgbClr val="000000"/>
              </a:buClr>
              <a:buFont typeface="Arial" pitchFamily="34" charset="0"/>
              <a:buChar char="•"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Hangi taş ile, hem şah çekip, hem de kaçış karelerini görürüz?</a:t>
            </a:r>
          </a:p>
          <a:p>
            <a:pPr>
              <a:buClr>
                <a:srgbClr val="000000"/>
              </a:buClr>
              <a:buFont typeface="Arial" pitchFamily="34" charset="0"/>
              <a:buChar char="•"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Şah çektiğimiz kare güvenli mi?</a:t>
            </a:r>
          </a:p>
          <a:p>
            <a:pPr>
              <a:buClr>
                <a:srgbClr val="000000"/>
              </a:buClr>
              <a:buFont typeface="Arial" pitchFamily="34" charset="0"/>
              <a:buChar char="•"/>
            </a:pPr>
            <a:endParaRPr lang="tr-TR" sz="2800" i="1" dirty="0" smtClean="0">
              <a:solidFill>
                <a:schemeClr val="bg1"/>
              </a:solidFill>
              <a:sym typeface="Comic Sans MS" pitchFamily="66" charset="0"/>
            </a:endParaRP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3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51520" y="2132856"/>
            <a:ext cx="1800200" cy="3869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Küp"/>
          <p:cNvSpPr/>
          <p:nvPr/>
        </p:nvSpPr>
        <p:spPr>
          <a:xfrm>
            <a:off x="1114822" y="1556792"/>
            <a:ext cx="6913562" cy="720725"/>
          </a:xfrm>
          <a:prstGeom prst="cube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28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grpSp>
        <p:nvGrpSpPr>
          <p:cNvPr id="2" name="10 Grup"/>
          <p:cNvGrpSpPr/>
          <p:nvPr/>
        </p:nvGrpSpPr>
        <p:grpSpPr>
          <a:xfrm>
            <a:off x="1143137" y="2996952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" name="6 Küp">
              <a:hlinkClick r:id="" action="ppaction://noaction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9" name="8 Metin kutusu">
              <a:hlinkClick r:id="rId3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1. SORU</a:t>
              </a:r>
            </a:p>
          </p:txBody>
        </p:sp>
      </p:grpSp>
      <p:grpSp>
        <p:nvGrpSpPr>
          <p:cNvPr id="3" name="47 Grup"/>
          <p:cNvGrpSpPr/>
          <p:nvPr/>
        </p:nvGrpSpPr>
        <p:grpSpPr>
          <a:xfrm>
            <a:off x="1115616" y="3789041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9" name="48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0" name="49 Metin kutusu">
              <a:hlinkClick r:id="rId4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2. SORU</a:t>
              </a:r>
            </a:p>
          </p:txBody>
        </p:sp>
      </p:grpSp>
      <p:grpSp>
        <p:nvGrpSpPr>
          <p:cNvPr id="4" name="50 Grup"/>
          <p:cNvGrpSpPr/>
          <p:nvPr/>
        </p:nvGrpSpPr>
        <p:grpSpPr>
          <a:xfrm>
            <a:off x="1115616" y="4581128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2" name="5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3" name="52 Metin kutusu">
              <a:hlinkClick r:id="rId5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3. SORU </a:t>
              </a:r>
            </a:p>
          </p:txBody>
        </p:sp>
      </p:grpSp>
      <p:grpSp>
        <p:nvGrpSpPr>
          <p:cNvPr id="5" name="53 Grup"/>
          <p:cNvGrpSpPr/>
          <p:nvPr/>
        </p:nvGrpSpPr>
        <p:grpSpPr>
          <a:xfrm>
            <a:off x="1115442" y="5373217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5" name="54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6" name="55 Metin kutusu">
              <a:hlinkClick r:id="rId6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4. SORU</a:t>
              </a:r>
            </a:p>
          </p:txBody>
        </p:sp>
      </p:grpSp>
      <p:grpSp>
        <p:nvGrpSpPr>
          <p:cNvPr id="10" name="59 Grup"/>
          <p:cNvGrpSpPr/>
          <p:nvPr/>
        </p:nvGrpSpPr>
        <p:grpSpPr>
          <a:xfrm>
            <a:off x="5508104" y="2996952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1" name="6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2" name="61 Metin kutusu">
              <a:hlinkClick r:id="rId7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5.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1" name="62 Grup"/>
          <p:cNvGrpSpPr/>
          <p:nvPr/>
        </p:nvGrpSpPr>
        <p:grpSpPr>
          <a:xfrm>
            <a:off x="5507930" y="3789041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4" name="6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5" name="64 Metin kutusu">
              <a:hlinkClick r:id="rId8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6.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2" name="65 Grup"/>
          <p:cNvGrpSpPr/>
          <p:nvPr/>
        </p:nvGrpSpPr>
        <p:grpSpPr>
          <a:xfrm>
            <a:off x="5508104" y="4581128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7" name="6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8" name="67 Metin kutusu">
              <a:hlinkClick r:id="rId9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7.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3" name="68 Grup"/>
          <p:cNvGrpSpPr/>
          <p:nvPr/>
        </p:nvGrpSpPr>
        <p:grpSpPr>
          <a:xfrm>
            <a:off x="5507930" y="5373217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0" name="6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1" name="70 Metin kutusu">
              <a:hlinkClick r:id="rId10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8. </a:t>
              </a:r>
              <a:r>
                <a:rPr lang="tr-TR" sz="1800" b="1" i="1" dirty="0"/>
                <a:t>SORU</a:t>
              </a:r>
            </a:p>
          </p:txBody>
        </p:sp>
      </p:grpSp>
      <p:pic>
        <p:nvPicPr>
          <p:cNvPr id="33" name="32 Resim" descr="TSF Eğitim Kuruku Banner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9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12"/>
          <a:stretch>
            <a:fillRect/>
          </a:stretch>
        </p:blipFill>
        <p:spPr bwMode="auto">
          <a:xfrm>
            <a:off x="3923928" y="3068960"/>
            <a:ext cx="1373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4" name="9 Grup"/>
          <p:cNvGrpSpPr/>
          <p:nvPr/>
        </p:nvGrpSpPr>
        <p:grpSpPr>
          <a:xfrm>
            <a:off x="5508104" y="357301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8" name="1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18 Metin kutusu">
              <a:hlinkClick r:id="rId5" action="ppaction://hlinksldjump"/>
            </p:cNvPr>
            <p:cNvSpPr txBox="1"/>
            <p:nvPr/>
          </p:nvSpPr>
          <p:spPr>
            <a:xfrm>
              <a:off x="304273" y="2746175"/>
              <a:ext cx="2110125" cy="533480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1800" i="1" dirty="0"/>
                <a:t>a) </a:t>
              </a:r>
              <a:r>
                <a:rPr lang="tr-TR" sz="1800" i="1" dirty="0" smtClean="0"/>
                <a:t>Mat, savunma yok</a:t>
              </a:r>
              <a:endParaRPr lang="tr-TR" sz="1800" i="1" dirty="0"/>
            </a:p>
          </p:txBody>
        </p:sp>
      </p:grpSp>
      <p:grpSp>
        <p:nvGrpSpPr>
          <p:cNvPr id="20" name="15 Grup"/>
          <p:cNvGrpSpPr/>
          <p:nvPr/>
        </p:nvGrpSpPr>
        <p:grpSpPr>
          <a:xfrm>
            <a:off x="5508104" y="443711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46174"/>
              <a:ext cx="2110125" cy="533480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1800" i="1" dirty="0"/>
                <a:t>b) </a:t>
              </a:r>
              <a:r>
                <a:rPr lang="tr-TR" sz="1800" i="1" dirty="0" smtClean="0"/>
                <a:t>Mat değil, savunma var</a:t>
              </a:r>
              <a:endParaRPr lang="tr-TR" sz="1800" i="1" dirty="0"/>
            </a:p>
          </p:txBody>
        </p:sp>
      </p:grpSp>
      <p:grpSp>
        <p:nvGrpSpPr>
          <p:cNvPr id="33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34" name="3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5" name="34 Metin kutusu"/>
            <p:cNvSpPr txBox="1"/>
            <p:nvPr/>
          </p:nvSpPr>
          <p:spPr>
            <a:xfrm>
              <a:off x="5649173" y="2045306"/>
              <a:ext cx="2831511" cy="73424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Hamle siyahta.</a:t>
              </a:r>
            </a:p>
            <a:p>
              <a:pPr algn="ctr">
                <a:defRPr/>
              </a:pPr>
              <a:r>
                <a:rPr lang="tr-TR" sz="2200" i="1" dirty="0" smtClean="0"/>
                <a:t>Şah mat oldu mu?</a:t>
              </a:r>
              <a:endParaRPr lang="tr-TR" sz="2200" i="1" dirty="0"/>
            </a:p>
          </p:txBody>
        </p:sp>
        <p:sp>
          <p:nvSpPr>
            <p:cNvPr id="36" name="3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1 </a:t>
              </a:r>
              <a:r>
                <a:rPr lang="tr-TR" sz="2200" i="1" dirty="0"/>
                <a:t>SORU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1.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sp>
        <p:nvSpPr>
          <p:cNvPr id="13" name="12 Dikdörtgen"/>
          <p:cNvSpPr/>
          <p:nvPr/>
        </p:nvSpPr>
        <p:spPr>
          <a:xfrm>
            <a:off x="539552" y="2852936"/>
            <a:ext cx="3456384" cy="100811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Şah, veziri alabilir.</a:t>
            </a:r>
          </a:p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Veziri koruyan bir taş yoktur.</a:t>
            </a:r>
          </a:p>
        </p:txBody>
      </p: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9 Grup"/>
          <p:cNvGrpSpPr/>
          <p:nvPr/>
        </p:nvGrpSpPr>
        <p:grpSpPr>
          <a:xfrm>
            <a:off x="5508104" y="357301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8" name="1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18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46175"/>
              <a:ext cx="2110125" cy="533480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1800" i="1" dirty="0"/>
                <a:t>a) </a:t>
              </a:r>
              <a:r>
                <a:rPr lang="tr-TR" sz="1800" i="1" dirty="0" smtClean="0"/>
                <a:t>Mat, savunma yok</a:t>
              </a:r>
              <a:endParaRPr lang="tr-TR" sz="1800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508104" y="443711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7" action="ppaction://hlinksldjump"/>
            </p:cNvPr>
            <p:cNvSpPr txBox="1"/>
            <p:nvPr/>
          </p:nvSpPr>
          <p:spPr>
            <a:xfrm>
              <a:off x="304273" y="2746174"/>
              <a:ext cx="2110125" cy="533480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1800" i="1" dirty="0"/>
                <a:t>b) </a:t>
              </a:r>
              <a:r>
                <a:rPr lang="tr-TR" sz="1800" i="1" dirty="0" smtClean="0"/>
                <a:t>Mat değil, savunma var</a:t>
              </a:r>
              <a:endParaRPr lang="tr-TR" sz="1800" i="1" dirty="0"/>
            </a:p>
          </p:txBody>
        </p:sp>
      </p:grpSp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2045306"/>
              <a:ext cx="2831511" cy="73424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Hamle siyahta.</a:t>
              </a:r>
            </a:p>
            <a:p>
              <a:pPr algn="ctr">
                <a:defRPr/>
              </a:pPr>
              <a:r>
                <a:rPr lang="tr-TR" sz="2200" i="1" dirty="0" smtClean="0"/>
                <a:t>Şah mat oldu mu?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2. </a:t>
              </a:r>
              <a:r>
                <a:rPr lang="tr-TR" sz="2200" i="1" dirty="0"/>
                <a:t>SORU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2.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sp>
        <p:nvSpPr>
          <p:cNvPr id="13" name="12 Dikdörtgen"/>
          <p:cNvSpPr/>
          <p:nvPr/>
        </p:nvSpPr>
        <p:spPr>
          <a:xfrm>
            <a:off x="2195736" y="1844824"/>
            <a:ext cx="2880320" cy="172819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Vezir şah tarafından korunuyor. Ve şahın kaçış karelerini vezir kontrol ediyor.</a:t>
            </a:r>
          </a:p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Siyah şah, mat oldu.</a:t>
            </a:r>
          </a:p>
        </p:txBody>
      </p: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Şah çekildi.</a:t>
              </a:r>
            </a:p>
            <a:p>
              <a:pPr algn="ctr">
                <a:defRPr/>
              </a:pPr>
              <a:r>
                <a:rPr lang="tr-TR" sz="2200" i="1" dirty="0" smtClean="0"/>
                <a:t>Siyah, kaç farklı kareye kaçabilir?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3.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5508104" y="4365104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3" name="22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2</a:t>
              </a:r>
              <a:endParaRPr lang="tr-TR" sz="2200" i="1" dirty="0"/>
            </a:p>
          </p:txBody>
        </p:sp>
      </p:grpSp>
      <p:grpSp>
        <p:nvGrpSpPr>
          <p:cNvPr id="27" name="18 Grup"/>
          <p:cNvGrpSpPr/>
          <p:nvPr/>
        </p:nvGrpSpPr>
        <p:grpSpPr>
          <a:xfrm>
            <a:off x="5508104" y="5229200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8" name="2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28 Metin kutusu">
              <a:hlinkClick r:id="rId7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c) 3</a:t>
              </a:r>
              <a:endParaRPr lang="tr-TR" sz="2200" i="1" dirty="0"/>
            </a:p>
          </p:txBody>
        </p:sp>
      </p:grpSp>
      <p:grpSp>
        <p:nvGrpSpPr>
          <p:cNvPr id="30" name="15 Grup"/>
          <p:cNvGrpSpPr/>
          <p:nvPr/>
        </p:nvGrpSpPr>
        <p:grpSpPr>
          <a:xfrm>
            <a:off x="5508104" y="350100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1" name="3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2" name="31 Metin kutusu">
              <a:hlinkClick r:id="rId7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a) 1</a:t>
              </a:r>
              <a:endParaRPr lang="tr-TR" sz="22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3.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Hamle siyahta,</a:t>
              </a:r>
            </a:p>
            <a:p>
              <a:pPr algn="ctr">
                <a:defRPr/>
              </a:pPr>
              <a:r>
                <a:rPr lang="tr-TR" sz="2200" i="1" dirty="0" smtClean="0"/>
                <a:t>Bir hamlede, kaç farklı kareden mat yaparız? 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4.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5508104" y="4365104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3" name="22 Metin kutusu">
              <a:hlinkClick r:id="rId5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2</a:t>
              </a:r>
              <a:endParaRPr lang="tr-TR" sz="2200" i="1" dirty="0"/>
            </a:p>
          </p:txBody>
        </p:sp>
      </p:grpSp>
      <p:grpSp>
        <p:nvGrpSpPr>
          <p:cNvPr id="27" name="18 Grup"/>
          <p:cNvGrpSpPr/>
          <p:nvPr/>
        </p:nvGrpSpPr>
        <p:grpSpPr>
          <a:xfrm>
            <a:off x="5508104" y="5229200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8" name="2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28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c) 3</a:t>
              </a:r>
              <a:endParaRPr lang="tr-TR" sz="2200" i="1" dirty="0"/>
            </a:p>
          </p:txBody>
        </p:sp>
      </p:grpSp>
      <p:grpSp>
        <p:nvGrpSpPr>
          <p:cNvPr id="30" name="15 Grup"/>
          <p:cNvGrpSpPr/>
          <p:nvPr/>
        </p:nvGrpSpPr>
        <p:grpSpPr>
          <a:xfrm>
            <a:off x="5508104" y="350100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1" name="3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2" name="31 Metin kutusu">
              <a:hlinkClick r:id="rId5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a) 1</a:t>
              </a:r>
              <a:endParaRPr lang="tr-TR" sz="22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4.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2045306"/>
              <a:ext cx="2831511" cy="73424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Beyaz şah çekti.</a:t>
              </a:r>
            </a:p>
            <a:p>
              <a:pPr algn="ctr">
                <a:defRPr/>
              </a:pPr>
              <a:r>
                <a:rPr lang="tr-TR" sz="2200" i="1" dirty="0" smtClean="0"/>
                <a:t>Mat mı? Değil mi?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5.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5508104" y="4365104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46174"/>
              <a:ext cx="2110125" cy="533480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1800" i="1" dirty="0"/>
                <a:t>b) </a:t>
              </a:r>
              <a:r>
                <a:rPr lang="tr-TR" sz="1800" i="1" dirty="0" smtClean="0"/>
                <a:t>Mat değil, savunma var</a:t>
              </a:r>
              <a:endParaRPr lang="tr-TR" sz="1800" i="1" dirty="0"/>
            </a:p>
          </p:txBody>
        </p:sp>
      </p:grpSp>
      <p:grpSp>
        <p:nvGrpSpPr>
          <p:cNvPr id="33" name="15 Grup"/>
          <p:cNvGrpSpPr/>
          <p:nvPr/>
        </p:nvGrpSpPr>
        <p:grpSpPr>
          <a:xfrm>
            <a:off x="5508104" y="350100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4" name="3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5" name="34 Metin kutusu">
              <a:hlinkClick r:id="rId7" action="ppaction://hlinksldjump"/>
            </p:cNvPr>
            <p:cNvSpPr txBox="1"/>
            <p:nvPr/>
          </p:nvSpPr>
          <p:spPr>
            <a:xfrm>
              <a:off x="304273" y="2746174"/>
              <a:ext cx="2110125" cy="533480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1800" i="1" dirty="0" smtClean="0"/>
                <a:t>a) Mat,  savunma yok</a:t>
              </a:r>
              <a:endParaRPr lang="tr-TR" sz="18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5.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sp>
        <p:nvSpPr>
          <p:cNvPr id="12" name="11 Dikdörtgen"/>
          <p:cNvSpPr/>
          <p:nvPr/>
        </p:nvSpPr>
        <p:spPr>
          <a:xfrm>
            <a:off x="539552" y="2276872"/>
            <a:ext cx="2880320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Perdeleme yöntemi ile savunma var. Mat değil.</a:t>
            </a:r>
          </a:p>
        </p:txBody>
      </p: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2206840"/>
              <a:ext cx="2831511" cy="411179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Mat mı? Değil mi?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6.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33" name="32 Grup"/>
          <p:cNvGrpSpPr/>
          <p:nvPr/>
        </p:nvGrpSpPr>
        <p:grpSpPr>
          <a:xfrm>
            <a:off x="5508104" y="4365104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4" name="3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5" name="34 Metin kutusu">
              <a:hlinkClick r:id="rId5" action="ppaction://hlinksldjump"/>
            </p:cNvPr>
            <p:cNvSpPr txBox="1"/>
            <p:nvPr/>
          </p:nvSpPr>
          <p:spPr>
            <a:xfrm>
              <a:off x="304273" y="2746174"/>
              <a:ext cx="2110125" cy="533480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1800" i="1" dirty="0"/>
                <a:t>b) </a:t>
              </a:r>
              <a:r>
                <a:rPr lang="tr-TR" sz="1800" i="1" dirty="0" smtClean="0"/>
                <a:t>Mat değil, savunma var</a:t>
              </a:r>
              <a:endParaRPr lang="tr-TR" sz="1800" i="1" dirty="0"/>
            </a:p>
          </p:txBody>
        </p:sp>
      </p:grpSp>
      <p:grpSp>
        <p:nvGrpSpPr>
          <p:cNvPr id="39" name="15 Grup"/>
          <p:cNvGrpSpPr/>
          <p:nvPr/>
        </p:nvGrpSpPr>
        <p:grpSpPr>
          <a:xfrm>
            <a:off x="5508104" y="350100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0" name="3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41" name="40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46174"/>
              <a:ext cx="2110125" cy="533480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1800" i="1" dirty="0" smtClean="0"/>
                <a:t>a) Mat, savunma yok</a:t>
              </a:r>
              <a:endParaRPr lang="tr-TR" sz="18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6.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sp>
        <p:nvSpPr>
          <p:cNvPr id="12" name="11 Dikdörtgen"/>
          <p:cNvSpPr/>
          <p:nvPr/>
        </p:nvSpPr>
        <p:spPr>
          <a:xfrm>
            <a:off x="899592" y="3573016"/>
            <a:ext cx="4104456" cy="10801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Siyah şah tehdit altında.</a:t>
            </a:r>
          </a:p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Kuralara uygun bir savunması yok.</a:t>
            </a:r>
          </a:p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Şah-Mat</a:t>
            </a:r>
          </a:p>
        </p:txBody>
      </p: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2206840"/>
              <a:ext cx="2831511" cy="411179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Mat mı? Değil mi?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7.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20" name="19 Grup"/>
          <p:cNvGrpSpPr/>
          <p:nvPr/>
        </p:nvGrpSpPr>
        <p:grpSpPr>
          <a:xfrm>
            <a:off x="5508104" y="4365104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3" name="2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46174"/>
              <a:ext cx="2110125" cy="533480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1800" i="1" dirty="0"/>
                <a:t>b) </a:t>
              </a:r>
              <a:r>
                <a:rPr lang="tr-TR" sz="1800" i="1" dirty="0" smtClean="0"/>
                <a:t>Mat değil, savunma var</a:t>
              </a:r>
              <a:endParaRPr lang="tr-TR" sz="1800" i="1" dirty="0"/>
            </a:p>
          </p:txBody>
        </p:sp>
      </p:grpSp>
      <p:grpSp>
        <p:nvGrpSpPr>
          <p:cNvPr id="30" name="15 Grup"/>
          <p:cNvGrpSpPr/>
          <p:nvPr/>
        </p:nvGrpSpPr>
        <p:grpSpPr>
          <a:xfrm>
            <a:off x="5508104" y="350100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1" name="3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2" name="31 Metin kutusu">
              <a:hlinkClick r:id="rId7" action="ppaction://hlinksldjump"/>
            </p:cNvPr>
            <p:cNvSpPr txBox="1"/>
            <p:nvPr/>
          </p:nvSpPr>
          <p:spPr>
            <a:xfrm>
              <a:off x="304273" y="2746174"/>
              <a:ext cx="2110125" cy="533480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1800" i="1" dirty="0" smtClean="0"/>
                <a:t>a) Mat, savunma yok</a:t>
              </a:r>
              <a:endParaRPr lang="tr-TR" sz="18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7.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sp>
        <p:nvSpPr>
          <p:cNvPr id="12" name="11 Dikdörtgen"/>
          <p:cNvSpPr/>
          <p:nvPr/>
        </p:nvSpPr>
        <p:spPr>
          <a:xfrm>
            <a:off x="2123728" y="4005064"/>
            <a:ext cx="2880320" cy="136815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Şah güvenli kareye kaçarak şah çekişten kurtulur.</a:t>
            </a:r>
          </a:p>
          <a:p>
            <a:pPr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 değil.</a:t>
            </a:r>
          </a:p>
        </p:txBody>
      </p:sp>
      <p:grpSp>
        <p:nvGrpSpPr>
          <p:cNvPr id="3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Aşağıdaki beyaz şah, hangi karede olursa, </a:t>
              </a:r>
            </a:p>
            <a:p>
              <a:pPr algn="ctr">
                <a:defRPr/>
              </a:pPr>
              <a:r>
                <a:rPr lang="tr-TR" sz="2200" i="1" dirty="0" smtClean="0"/>
                <a:t>şah-mat olur?</a:t>
              </a:r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8.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22" name="21 Grup"/>
          <p:cNvGrpSpPr/>
          <p:nvPr/>
        </p:nvGrpSpPr>
        <p:grpSpPr>
          <a:xfrm>
            <a:off x="5508104" y="479715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8" name="2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28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</a:t>
              </a:r>
              <a:r>
                <a:rPr lang="tr-TR" sz="2200" i="1" dirty="0" smtClean="0"/>
                <a:t>)</a:t>
              </a:r>
              <a:endParaRPr lang="tr-TR" sz="2200" i="1" dirty="0"/>
            </a:p>
          </p:txBody>
        </p:sp>
      </p:grpSp>
      <p:grpSp>
        <p:nvGrpSpPr>
          <p:cNvPr id="39" name="18 Grup"/>
          <p:cNvGrpSpPr/>
          <p:nvPr/>
        </p:nvGrpSpPr>
        <p:grpSpPr>
          <a:xfrm>
            <a:off x="5508104" y="566124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0" name="3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41" name="40 Metin kutusu">
              <a:hlinkClick r:id="rId7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c)</a:t>
              </a:r>
              <a:endParaRPr lang="tr-TR" sz="2200" i="1" dirty="0"/>
            </a:p>
          </p:txBody>
        </p:sp>
      </p:grpSp>
      <p:grpSp>
        <p:nvGrpSpPr>
          <p:cNvPr id="42" name="15 Grup"/>
          <p:cNvGrpSpPr/>
          <p:nvPr/>
        </p:nvGrpSpPr>
        <p:grpSpPr>
          <a:xfrm>
            <a:off x="5508104" y="393305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3" name="4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44" name="43 Metin kutusu">
              <a:hlinkClick r:id="rId7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a)</a:t>
              </a:r>
              <a:endParaRPr lang="tr-TR" sz="2200" i="1" dirty="0"/>
            </a:p>
          </p:txBody>
        </p:sp>
      </p:grpSp>
      <p:sp>
        <p:nvSpPr>
          <p:cNvPr id="45" name="44 Dikdörtgen"/>
          <p:cNvSpPr/>
          <p:nvPr/>
        </p:nvSpPr>
        <p:spPr>
          <a:xfrm>
            <a:off x="2447792" y="5913304"/>
            <a:ext cx="252000" cy="25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6" name="45 Dikdörtgen"/>
          <p:cNvSpPr/>
          <p:nvPr/>
        </p:nvSpPr>
        <p:spPr>
          <a:xfrm>
            <a:off x="3023856" y="5913304"/>
            <a:ext cx="252000" cy="252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7" name="46 Dikdörtgen"/>
          <p:cNvSpPr/>
          <p:nvPr/>
        </p:nvSpPr>
        <p:spPr>
          <a:xfrm>
            <a:off x="1835696" y="5913304"/>
            <a:ext cx="252000" cy="252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8" name="47 Dikdörtgen"/>
          <p:cNvSpPr/>
          <p:nvPr/>
        </p:nvSpPr>
        <p:spPr>
          <a:xfrm>
            <a:off x="6012160" y="4221088"/>
            <a:ext cx="252000" cy="252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9" name="48 Dikdörtgen"/>
          <p:cNvSpPr/>
          <p:nvPr/>
        </p:nvSpPr>
        <p:spPr>
          <a:xfrm>
            <a:off x="6012160" y="5085184"/>
            <a:ext cx="252000" cy="25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0" name="49 Dikdörtgen"/>
          <p:cNvSpPr/>
          <p:nvPr/>
        </p:nvSpPr>
        <p:spPr>
          <a:xfrm>
            <a:off x="6012160" y="5949280"/>
            <a:ext cx="252000" cy="252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51" name="50 Resim" descr="p111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8304" y="3284984"/>
            <a:ext cx="540000" cy="540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8.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1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Google Shape;203;p26"/>
          <p:cNvSpPr>
            <a:spLocks noChangeArrowheads="1"/>
          </p:cNvSpPr>
          <p:nvPr/>
        </p:nvSpPr>
        <p:spPr bwMode="auto">
          <a:xfrm>
            <a:off x="1403648" y="1772816"/>
            <a:ext cx="5040560" cy="2376264"/>
          </a:xfrm>
          <a:prstGeom prst="wedgeRoundRectCallout">
            <a:avLst>
              <a:gd name="adj1" fmla="val 62376"/>
              <a:gd name="adj2" fmla="val -2090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400" i="1" dirty="0" smtClean="0">
                <a:sym typeface="Comic Sans MS" pitchFamily="66" charset="0"/>
              </a:rPr>
              <a:t>Dersimiz bitti.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400" i="1" dirty="0" smtClean="0">
                <a:solidFill>
                  <a:srgbClr val="FF0000"/>
                </a:solidFill>
                <a:sym typeface="Comic Sans MS" pitchFamily="66" charset="0"/>
              </a:rPr>
              <a:t>HOŞÇAKALIN…</a:t>
            </a:r>
            <a:endParaRPr lang="tr-TR" sz="4400" dirty="0">
              <a:solidFill>
                <a:srgbClr val="FF0000"/>
              </a:solidFill>
            </a:endParaRPr>
          </a:p>
        </p:txBody>
      </p:sp>
      <p:grpSp>
        <p:nvGrpSpPr>
          <p:cNvPr id="15" name="14 Grup"/>
          <p:cNvGrpSpPr/>
          <p:nvPr/>
        </p:nvGrpSpPr>
        <p:grpSpPr>
          <a:xfrm>
            <a:off x="4932144" y="5661248"/>
            <a:ext cx="936000" cy="1080120"/>
            <a:chOff x="5436200" y="5661248"/>
            <a:chExt cx="936000" cy="1080120"/>
          </a:xfrm>
        </p:grpSpPr>
        <p:sp>
          <p:nvSpPr>
            <p:cNvPr id="13" name="12 Komut Düğmesi: Bitiş">
              <a:hlinkClick r:id="" action="ppaction://hlinkshowjump?jump=endshow" highlightClick="1"/>
            </p:cNvPr>
            <p:cNvSpPr/>
            <p:nvPr/>
          </p:nvSpPr>
          <p:spPr>
            <a:xfrm>
              <a:off x="5436200" y="5974568"/>
              <a:ext cx="936000" cy="766800"/>
            </a:xfrm>
            <a:prstGeom prst="actionButtonEnd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5579469" y="5661248"/>
              <a:ext cx="6639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ÇIKIŞ</a:t>
              </a:r>
              <a:endParaRPr lang="tr-TR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3707904" y="5661248"/>
            <a:ext cx="936000" cy="1080120"/>
            <a:chOff x="4211960" y="5661248"/>
            <a:chExt cx="936000" cy="1080120"/>
          </a:xfrm>
        </p:grpSpPr>
        <p:sp>
          <p:nvSpPr>
            <p:cNvPr id="16" name="15 Komut Düğmesi: Başlangıç">
              <a:hlinkClick r:id="" action="ppaction://hlinkshowjump?jump=firstslide" highlightClick="1"/>
            </p:cNvPr>
            <p:cNvSpPr/>
            <p:nvPr/>
          </p:nvSpPr>
          <p:spPr>
            <a:xfrm>
              <a:off x="4211960" y="5974568"/>
              <a:ext cx="936000" cy="766800"/>
            </a:xfrm>
            <a:prstGeom prst="actionButtonBeginning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4351169" y="5661248"/>
              <a:ext cx="673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GİRİŞ</a:t>
              </a:r>
              <a:endParaRPr lang="tr-TR" b="1" dirty="0"/>
            </a:p>
          </p:txBody>
        </p:sp>
      </p:grpSp>
      <p:pic>
        <p:nvPicPr>
          <p:cNvPr id="12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908865" y="1916832"/>
            <a:ext cx="1518957" cy="4192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3793</TotalTime>
  <Words>1531</Words>
  <Application>Microsoft Office PowerPoint</Application>
  <PresentationFormat>Ekran Gösterisi (4:3)</PresentationFormat>
  <Paragraphs>720</Paragraphs>
  <Slides>40</Slides>
  <Notes>40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40</vt:i4>
      </vt:variant>
    </vt:vector>
  </HeadingPairs>
  <TitlesOfParts>
    <vt:vector size="48" baseType="lpstr">
      <vt:lpstr>Wingdings</vt:lpstr>
      <vt:lpstr>Calibri</vt:lpstr>
      <vt:lpstr>Comic Sans MS</vt:lpstr>
      <vt:lpstr>Constantia</vt:lpstr>
      <vt:lpstr>Noto Sans Symbols</vt:lpstr>
      <vt:lpstr>Arial</vt:lpstr>
      <vt:lpstr>Wingdings 2</vt:lpstr>
      <vt:lpstr>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Ogretmen</dc:creator>
  <cp:lastModifiedBy>LenovoL340</cp:lastModifiedBy>
  <cp:revision>372</cp:revision>
  <dcterms:modified xsi:type="dcterms:W3CDTF">2019-12-24T08:27:11Z</dcterms:modified>
</cp:coreProperties>
</file>