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47"/>
  </p:notesMasterIdLst>
  <p:sldIdLst>
    <p:sldId id="453" r:id="rId2"/>
    <p:sldId id="454" r:id="rId3"/>
    <p:sldId id="455" r:id="rId4"/>
    <p:sldId id="456" r:id="rId5"/>
    <p:sldId id="457" r:id="rId6"/>
    <p:sldId id="458" r:id="rId7"/>
    <p:sldId id="426" r:id="rId8"/>
    <p:sldId id="427" r:id="rId9"/>
    <p:sldId id="325" r:id="rId10"/>
    <p:sldId id="428" r:id="rId11"/>
    <p:sldId id="429" r:id="rId12"/>
    <p:sldId id="430" r:id="rId13"/>
    <p:sldId id="431" r:id="rId14"/>
    <p:sldId id="437" r:id="rId15"/>
    <p:sldId id="432" r:id="rId16"/>
    <p:sldId id="439" r:id="rId17"/>
    <p:sldId id="440" r:id="rId18"/>
    <p:sldId id="441" r:id="rId19"/>
    <p:sldId id="442" r:id="rId20"/>
    <p:sldId id="438" r:id="rId21"/>
    <p:sldId id="433" r:id="rId22"/>
    <p:sldId id="443" r:id="rId23"/>
    <p:sldId id="434" r:id="rId24"/>
    <p:sldId id="435" r:id="rId25"/>
    <p:sldId id="436" r:id="rId26"/>
    <p:sldId id="445" r:id="rId27"/>
    <p:sldId id="444" r:id="rId28"/>
    <p:sldId id="351" r:id="rId29"/>
    <p:sldId id="410" r:id="rId30"/>
    <p:sldId id="446" r:id="rId31"/>
    <p:sldId id="412" r:id="rId32"/>
    <p:sldId id="447" r:id="rId33"/>
    <p:sldId id="413" r:id="rId34"/>
    <p:sldId id="448" r:id="rId35"/>
    <p:sldId id="414" r:id="rId36"/>
    <p:sldId id="449" r:id="rId37"/>
    <p:sldId id="415" r:id="rId38"/>
    <p:sldId id="450" r:id="rId39"/>
    <p:sldId id="416" r:id="rId40"/>
    <p:sldId id="451" r:id="rId41"/>
    <p:sldId id="417" r:id="rId42"/>
    <p:sldId id="452" r:id="rId43"/>
    <p:sldId id="418" r:id="rId44"/>
    <p:sldId id="425" r:id="rId45"/>
    <p:sldId id="363" r:id="rId4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omic Sans MS" panose="030F0702030302020204" pitchFamily="66" charset="0"/>
      <p:regular r:id="rId52"/>
      <p:bold r:id="rId53"/>
      <p:italic r:id="rId54"/>
      <p:boldItalic r:id="rId55"/>
    </p:embeddedFont>
    <p:embeddedFont>
      <p:font typeface="Constantia" panose="02030602050306030303" pitchFamily="18" charset="0"/>
      <p:regular r:id="rId56"/>
      <p:bold r:id="rId57"/>
      <p:italic r:id="rId58"/>
      <p:boldItalic r:id="rId59"/>
    </p:embeddedFont>
    <p:embeddedFont>
      <p:font typeface="Wingdings 2" panose="05020102010507070707" pitchFamily="18" charset="2"/>
      <p:regular r:id="rId60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8.xml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39.xml"/><Relationship Id="rId3" Type="http://schemas.openxmlformats.org/officeDocument/2006/relationships/slide" Target="slide29.xml"/><Relationship Id="rId7" Type="http://schemas.openxmlformats.org/officeDocument/2006/relationships/slide" Target="slide37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5.xml"/><Relationship Id="rId11" Type="http://schemas.openxmlformats.org/officeDocument/2006/relationships/image" Target="../media/image6.png"/><Relationship Id="rId5" Type="http://schemas.openxmlformats.org/officeDocument/2006/relationships/slide" Target="slide33.xml"/><Relationship Id="rId10" Type="http://schemas.openxmlformats.org/officeDocument/2006/relationships/slide" Target="slide43.xml"/><Relationship Id="rId4" Type="http://schemas.openxmlformats.org/officeDocument/2006/relationships/slide" Target="slide31.xml"/><Relationship Id="rId9" Type="http://schemas.openxmlformats.org/officeDocument/2006/relationships/slide" Target="slide4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1.xml"/><Relationship Id="rId5" Type="http://schemas.openxmlformats.org/officeDocument/2006/relationships/slide" Target="slide30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3.xml"/><Relationship Id="rId5" Type="http://schemas.openxmlformats.org/officeDocument/2006/relationships/slide" Target="slide32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5.xml"/><Relationship Id="rId5" Type="http://schemas.openxmlformats.org/officeDocument/2006/relationships/slide" Target="slide34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7.xml"/><Relationship Id="rId5" Type="http://schemas.openxmlformats.org/officeDocument/2006/relationships/slide" Target="slide36.xml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9.xml"/><Relationship Id="rId5" Type="http://schemas.openxmlformats.org/officeDocument/2006/relationships/slide" Target="slide38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3.xml"/><Relationship Id="rId5" Type="http://schemas.openxmlformats.org/officeDocument/2006/relationships/slide" Target="slide42.xml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5.xml"/><Relationship Id="rId5" Type="http://schemas.openxmlformats.org/officeDocument/2006/relationships/slide" Target="slide44.xml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0 Grup"/>
          <p:cNvGrpSpPr/>
          <p:nvPr/>
        </p:nvGrpSpPr>
        <p:grpSpPr>
          <a:xfrm>
            <a:off x="161765" y="1260049"/>
            <a:ext cx="8820471" cy="1797298"/>
            <a:chOff x="395536" y="1260049"/>
            <a:chExt cx="8424935" cy="1797298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11 / Savunma (taş almak, perdelemek)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268760"/>
            <a:ext cx="878497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dirty="0" smtClean="0"/>
              <a:t>Sınıf: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Savunma (Taş almak / Perdelemek)</a:t>
            </a:r>
          </a:p>
          <a:p>
            <a:pPr eaLnBrk="1" hangingPunct="1"/>
            <a:r>
              <a:rPr lang="tr-TR" sz="2200" b="1" i="1" dirty="0" smtClean="0"/>
              <a:t>Süre:</a:t>
            </a:r>
            <a:r>
              <a:rPr lang="tr-TR" sz="2200" i="1" dirty="0" smtClean="0"/>
              <a:t> 40 dakika</a:t>
            </a:r>
          </a:p>
          <a:p>
            <a:r>
              <a:rPr lang="tr-TR" sz="2200" b="1" i="1" dirty="0" smtClean="0"/>
              <a:t>Kazanımlar: </a:t>
            </a:r>
          </a:p>
          <a:p>
            <a:pPr>
              <a:buFont typeface="Wingdings" pitchFamily="2" charset="2"/>
              <a:buChar char="§"/>
            </a:pPr>
            <a:r>
              <a:rPr lang="tr-TR" sz="2200" b="1" i="1" dirty="0" smtClean="0"/>
              <a:t> </a:t>
            </a:r>
            <a:r>
              <a:rPr lang="tr-TR" sz="2200" i="1" dirty="0" smtClean="0"/>
              <a:t>Satrançta tehdit durumlarını fark eder. </a:t>
            </a:r>
          </a:p>
          <a:p>
            <a:r>
              <a:rPr lang="tr-TR" sz="2200" i="1" dirty="0" smtClean="0"/>
              <a:t>Kendi taşlarının tehlikede olup olmadığını inceler. Neden tehlikede olduğunu açıklar. </a:t>
            </a:r>
            <a:endParaRPr lang="tr-TR" sz="2400" i="1" dirty="0" smtClean="0"/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Taşını savunur. </a:t>
            </a:r>
          </a:p>
          <a:p>
            <a:r>
              <a:rPr lang="tr-TR" sz="2200" i="1" dirty="0" smtClean="0"/>
              <a:t>Saldıran taşı, kendisinin veya başka bir taş ile alarak tehlikeden kurtulmasını sağlar. Araya taş girerek tehlikedeki taşını savunur.                         </a:t>
            </a:r>
          </a:p>
          <a:p>
            <a:pPr>
              <a:buFont typeface="Wingdings" pitchFamily="2" charset="2"/>
              <a:buChar char="§"/>
            </a:pPr>
            <a:r>
              <a:rPr lang="tr-TR" sz="2200" b="1" i="1" dirty="0" smtClean="0"/>
              <a:t> </a:t>
            </a:r>
            <a:r>
              <a:rPr lang="tr-TR" sz="2200" i="1" dirty="0" smtClean="0"/>
              <a:t>Tercih yapar. </a:t>
            </a:r>
          </a:p>
          <a:p>
            <a:r>
              <a:rPr lang="tr-TR" sz="2200" i="1" dirty="0" smtClean="0"/>
              <a:t>Birden fazla savunma yöntemi varsa, en doğru savunmayı bulmaya çalışır. Taş değişimi olacaksa puan hesabı yapar.</a:t>
            </a:r>
          </a:p>
          <a:p>
            <a:r>
              <a:rPr lang="tr-TR" sz="2200" b="1" i="1" dirty="0" smtClean="0"/>
              <a:t>Yöntem-Teknik: 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Anlatım, soru-cevap, gösterip-yaptırma,</a:t>
            </a:r>
          </a:p>
        </p:txBody>
      </p:sp>
      <p:pic>
        <p:nvPicPr>
          <p:cNvPr id="11" name="10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8" name="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333212"/>
            <a:ext cx="878497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dirty="0" smtClean="0"/>
              <a:t>Araç-Gereç: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tr-TR" sz="2200" b="1" i="1" dirty="0" smtClean="0"/>
              <a:t> </a:t>
            </a:r>
            <a:r>
              <a:rPr lang="tr-TR" sz="2200" i="1" dirty="0" smtClean="0"/>
              <a:t>Satranç panosu, projeksiyon cihazı, renkli mıknatıslar, silinebilen işaretleme kalemleri, okul satranç takımları, çalışma kağıdı</a:t>
            </a:r>
          </a:p>
          <a:p>
            <a:pPr marL="0" lvl="1"/>
            <a:r>
              <a:rPr lang="tr-TR" sz="2200" b="1" i="1" dirty="0" smtClean="0"/>
              <a:t>İşleyiş:</a:t>
            </a:r>
            <a:r>
              <a:rPr lang="tr-TR" sz="2200" i="1" dirty="0" smtClean="0"/>
              <a:t>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Dersin amacı, tehlikeyi fark etmek ve saldırıya karşı bir tepki vermektir. Saldırı, kazançlı taş alışlar ve tehlikedeki taşı kaçma ve koruma, önceki derslerden bilinen konulardır.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Slayttaki sunuları projeksiyon cihazı ile tahtada veya satranç eğitim panosunda sıra ile anlatırız. Anlatım sırasında öğrencilerin katılmalarını sağlarız.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sonunda konu ile ilgili bir arama planı özet geçilebilir.</a:t>
            </a:r>
          </a:p>
          <a:p>
            <a:pPr marL="0" lvl="1"/>
            <a:r>
              <a:rPr lang="tr-TR" sz="2200" i="1" dirty="0" smtClean="0"/>
              <a:t>‘’Hangi taşlara saldırı yapılmıştır?’’ </a:t>
            </a:r>
          </a:p>
          <a:p>
            <a:pPr marL="0" lvl="1"/>
            <a:r>
              <a:rPr lang="tr-TR" sz="2200" i="1" dirty="0" smtClean="0"/>
              <a:t>‘’Tehdit edilen taş veya başka bir taş, saldıran taşı alabilir mi?’’</a:t>
            </a:r>
          </a:p>
          <a:p>
            <a:pPr marL="0" lvl="1"/>
            <a:r>
              <a:rPr lang="tr-TR" sz="2200" i="1" dirty="0" smtClean="0"/>
              <a:t>‘’Perdeleme yöntemi ile, araya taş kapatabilir miyiz?’’</a:t>
            </a:r>
          </a:p>
          <a:p>
            <a:pPr marL="0" lvl="1"/>
            <a:r>
              <a:rPr lang="tr-TR" sz="2200" i="1" dirty="0" smtClean="0"/>
              <a:t>‘’Hangi savunma daha doğru?’’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251520" y="1196752"/>
            <a:ext cx="87129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tr-TR" sz="2200" b="1" i="1" dirty="0" smtClean="0"/>
              <a:t>Ölçme-değerlendirme: </a:t>
            </a:r>
            <a:endParaRPr lang="tr-TR" sz="2200" i="1" dirty="0" smtClean="0"/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bitiminde öğrencilere alıştırmalardan oluşan çalışma </a:t>
            </a:r>
          </a:p>
          <a:p>
            <a:pPr marL="0" lvl="1"/>
            <a:r>
              <a:rPr lang="tr-TR" sz="2200" i="1" dirty="0" smtClean="0"/>
              <a:t>kağıdı verilir. Alıştırmalarla ilgili bir iki örnek panoda gösterilerek etkinliğe geçilir.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Sınıf içindeki çalışmalarda eğitmen, öğrencilerin arasında gezerek verilen cevapları değerlendirir. Diyagramların üzerindeki boşluğa, doğru cevaplara +, yanlış cevaplara – verilir. Yanlış cevaplar için öğrenciye hatırlatma ve ipucu verilir. Kontrol için tekrar göstermesi istenir. İkinci gösterimde verilen doğru cevapsa -, + olarak değiştirilir.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Zamanın durumuna göre sınıf içindeki yarım kalan çalışma, ev etkinliği olarak tamamlanması istenir. Bir hafta süre verilir.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Öğrencilerden, her bir rakip taşın gittiği kareleri kontrol etmeleri istenir.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Tehlikede olan taş / taşlar yuvarlak içine alınmalıdır.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Daha sonra savunma hamlesini ok çizerek gösterirler.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Geri bildirim sonrası sonuçlar kayıt altına alınabilir.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1" name="1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268760"/>
            <a:ext cx="871378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Alıştırmalarda yapılabilecek muhtemel yanlışlar;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Tahtadaki tüm saldırı hamlelerinin kontrol edilmemesinden kaynaklı olabilir. Tek tek rakip taşların gideceği karelere bakılır.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Taş alma hamlesinin kıyaslaması yapılmamış olabilir. Saldırılan taşın, saldıran taşı alıp alamadığı veya başka bir taşın saldıran taşı alıp alamadığı kontrol edilir. 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Taşlar arasındaki mesafe uzunluğu nedeni ile önem vermeme olabilir. Taşların gideceği tüm kareleri göstermesi istenir.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Tahtada fazla taş olmasından dolayı zorlanmış olabilir. Satranç tahtasında taşları azaltarak, konumu basitleştirerek çözmesine yardımcı olunur.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Perdeleme hamlesi yapılırken güvenli kare kontrol edilmemiş olabilir. Dikey, yatay ve çaprazlara bakılması istenir.</a:t>
            </a:r>
          </a:p>
          <a:p>
            <a:pPr marL="0" lvl="1"/>
            <a:r>
              <a:rPr lang="tr-TR" sz="2200" i="1" dirty="0" smtClean="0"/>
              <a:t>- Savunma, değerli taşla yapılmış olabilir. Taşların değerini hatırlatmak doğru çözümü bulmasına yardımcı olabilir.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428328" y="2138184"/>
          <a:ext cx="6384032" cy="3883104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1.Fxb8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1.Şxc3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1…Fxb1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1.Vxd8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1…hxg5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1…Ac6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1.Ag2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9344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1.Fh2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403648" y="1268760"/>
            <a:ext cx="69847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Ders 11 / Savunma (Taş almak/ Perdelemek) 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0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1484785"/>
            <a:ext cx="6696744" cy="4248472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Saldırı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altındaki taşımızı koruma ve kaçma yöntem ile savunmayı öğrenmiştik. Bu dersimizde,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diğer iki yöntemi de öğreneceğiz.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1- Kaçmak (geri çekilme)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2- Korumak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3- Saldıran taşı almak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4- Perdelemek (araya taş girmek)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23477" y="2348880"/>
            <a:ext cx="1265797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2060849"/>
            <a:ext cx="6696744" cy="2448271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Tehlikede olan taşınızı,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‘’Taş alma’’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yöntemi ile savunabilirsiniz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.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23477" y="2348880"/>
            <a:ext cx="1265797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Hamle beyazda, tehlikede olan taşımız,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saldıran taşı alarak </a:t>
            </a:r>
            <a:r>
              <a:rPr lang="tr-TR" sz="2400" i="1" dirty="0" smtClean="0">
                <a:sym typeface="Comic Sans MS" pitchFamily="66" charset="0"/>
              </a:rPr>
              <a:t>savunma yapabilir.</a:t>
            </a:r>
            <a:endParaRPr lang="tr-TR" sz="24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Veya,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başka bir taşımız </a:t>
            </a:r>
            <a:r>
              <a:rPr lang="tr-TR" sz="2400" i="1" dirty="0" smtClean="0">
                <a:sym typeface="Comic Sans MS" pitchFamily="66" charset="0"/>
              </a:rPr>
              <a:t>saldıran taşı alabilir.</a:t>
            </a:r>
            <a:endParaRPr lang="tr-TR" sz="24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Hamle beyazda.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Konumu inceleyiniz.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Beyazın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tehlikede olan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taşı var mıdır?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2060849"/>
            <a:ext cx="6696744" cy="2448271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Rakibimizin, taşlarının gittiği tüm kareleri kontrol etmeliyiz.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‘’Hangi taş, hangi taşımıza saldırıyor?’’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‘’Taşımız tehlikede mi?’’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23477" y="2348880"/>
            <a:ext cx="1265797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kale, beyazın taş veya taşlarına saldırmıyor.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piyon, beyazın taş veya taşlarına saldırmıyor.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piyon, beyazın taş veya taşlarına saldırmıyor.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şah, beyazın taş veya taşlarına saldırmıyor.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fil, beyazın vezir ve filine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saldırıyor.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Beyaz fili şahı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koruyor.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Fakat veziri,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korumasız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ve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tehlikededir.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Beyaz, veziri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kaçabilir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veya başka bir taşı ile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saldıran taşı alabilir.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(eşit taş değişimi)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Taş değişimi yaparken,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kazançlı taş alışı yapmalıyız. </a:t>
            </a:r>
            <a:r>
              <a:rPr lang="tr-TR" sz="2400" i="1" dirty="0" smtClean="0">
                <a:sym typeface="Comic Sans MS" pitchFamily="66" charset="0"/>
              </a:rPr>
              <a:t>Vezirin korumalı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 fili değişmesi,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kötü taş alıştır.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2060849"/>
            <a:ext cx="6696744" cy="2448271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Tehlikede olan taşımızı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araya taş girerek,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‘’perdeleme’’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yöntemi ile de savunma </a:t>
            </a:r>
            <a:r>
              <a:rPr lang="tr-TR" sz="2800" i="1" dirty="0" smtClean="0">
                <a:sym typeface="Comic Sans MS" pitchFamily="66" charset="0"/>
              </a:rPr>
              <a:t>yapabiliriz.</a:t>
            </a:r>
            <a:endParaRPr lang="tr-TR" sz="28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23477" y="2348880"/>
            <a:ext cx="1265797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fil ile vezirin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arasına</a:t>
            </a:r>
            <a:r>
              <a:rPr lang="tr-TR" sz="2400" i="1" dirty="0" smtClean="0">
                <a:sym typeface="Comic Sans MS" pitchFamily="66" charset="0"/>
              </a:rPr>
              <a:t> bir taş getireceğiz.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Böylece siyah fil, veziri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göremeyecek.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Piyon, fil ile vezirin arasına girmiştir.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Perdeleme ile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vezir saldırıdan kurtuldu.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1844824"/>
            <a:ext cx="6696744" cy="3240359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Perdeleme yapacağınız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taşlar,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saldıran taştan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daha değerli </a:t>
            </a:r>
            <a:r>
              <a:rPr lang="tr-TR" sz="2800" i="1" u="sng" dirty="0" smtClean="0">
                <a:solidFill>
                  <a:srgbClr val="C00000"/>
                </a:solidFill>
                <a:sym typeface="Comic Sans MS" pitchFamily="66" charset="0"/>
              </a:rPr>
              <a:t>olmamalıdır.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Savunma yapmadan önce </a:t>
            </a:r>
          </a:p>
          <a:p>
            <a:pPr algn="ctr">
              <a:buClr>
                <a:srgbClr val="000000"/>
              </a:buClr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kontrol ediniz!</a:t>
            </a: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23477" y="2348880"/>
            <a:ext cx="1265797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20"/>
            <a:ext cx="759479" cy="209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Örneğin, beyaz kale de araya taş girerek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perdeleme</a:t>
            </a:r>
            <a:r>
              <a:rPr lang="tr-TR" sz="2400" i="1" dirty="0" smtClean="0">
                <a:sym typeface="Comic Sans MS" pitchFamily="66" charset="0"/>
              </a:rPr>
              <a:t> yapabilir.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Fakat, fil kaleyi değişerek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kazançlı taş alış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yapabilir.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1844824"/>
            <a:ext cx="6696744" cy="3240359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Aynı anda birden fazla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savunma yöntemi varsa,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(kaçma, koruma, taş alma, perdeleme)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en iyi savunma yöntemini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tercih etmeye çalışınız.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23477" y="2348880"/>
            <a:ext cx="1265797" cy="349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114822" y="1556792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grpSp>
        <p:nvGrpSpPr>
          <p:cNvPr id="2" name="10 Grup"/>
          <p:cNvGrpSpPr/>
          <p:nvPr/>
        </p:nvGrpSpPr>
        <p:grpSpPr>
          <a:xfrm>
            <a:off x="1143137" y="299695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" action="ppaction://noaction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115616" y="37890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115616" y="458112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115442" y="5373217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508104" y="299695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5.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507930" y="37890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6.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508104" y="458112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7.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507930" y="5373217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1" name="9 Resim" descr="King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4002391" y="2876591"/>
            <a:ext cx="1139217" cy="3144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32 Resim" descr="TSF Eğitim Kuruku Banner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4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Beyaz Fil</a:t>
              </a:r>
              <a:endParaRPr lang="tr-TR" sz="2200" i="1" dirty="0"/>
            </a:p>
          </p:txBody>
        </p:sp>
      </p:grpSp>
      <p:grpSp>
        <p:nvGrpSpPr>
          <p:cNvPr id="20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Beyaz At</a:t>
              </a:r>
              <a:endParaRPr lang="tr-TR" sz="2200" i="1" dirty="0"/>
            </a:p>
          </p:txBody>
        </p:sp>
      </p:grpSp>
      <p:grpSp>
        <p:nvGrpSpPr>
          <p:cNvPr id="27" name="18 Grup"/>
          <p:cNvGrpSpPr/>
          <p:nvPr/>
        </p:nvGrpSpPr>
        <p:grpSpPr>
          <a:xfrm>
            <a:off x="5508104" y="53012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 Beyaz Kale</a:t>
              </a:r>
              <a:endParaRPr lang="tr-TR" sz="2200" i="1" dirty="0"/>
            </a:p>
          </p:txBody>
        </p:sp>
      </p:grpSp>
      <p:grpSp>
        <p:nvGrpSpPr>
          <p:cNvPr id="33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34" name="3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34 Metin kutusu"/>
            <p:cNvSpPr txBox="1"/>
            <p:nvPr/>
          </p:nvSpPr>
          <p:spPr>
            <a:xfrm>
              <a:off x="5649173" y="2045306"/>
              <a:ext cx="2831511" cy="73424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Beyazın hangi taşı tehlikededir?</a:t>
              </a:r>
              <a:endParaRPr lang="tr-TR" sz="2200" i="1" dirty="0"/>
            </a:p>
          </p:txBody>
        </p:sp>
        <p:sp>
          <p:nvSpPr>
            <p:cNvPr id="36" name="3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1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1.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4 farklı kareye</a:t>
              </a:r>
              <a:endParaRPr lang="tr-TR" sz="22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3 farklı kareye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Beyaz kale, kaçma yöntemi ile kaç farklı kareye gidebilir?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2.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5" name="18 Grup"/>
          <p:cNvGrpSpPr/>
          <p:nvPr/>
        </p:nvGrpSpPr>
        <p:grpSpPr>
          <a:xfrm>
            <a:off x="5508104" y="53012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 2 farklı kareye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2.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3" name="12 Dikdörtgen"/>
          <p:cNvSpPr/>
          <p:nvPr/>
        </p:nvSpPr>
        <p:spPr>
          <a:xfrm>
            <a:off x="539552" y="4005064"/>
            <a:ext cx="2880320" cy="17281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İki kareye de güvenli olarak kaçabilir.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Filin kontrol ettiği karelere gelmek güvenli değildir.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Güvenli kare</a:t>
              </a:r>
              <a:endParaRPr lang="tr-TR" sz="22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Güvenli kare değil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Fil ile </a:t>
              </a:r>
            </a:p>
            <a:p>
              <a:pPr algn="ctr">
                <a:defRPr/>
              </a:pPr>
              <a:r>
                <a:rPr lang="tr-TR" sz="2200" i="1" dirty="0" smtClean="0"/>
                <a:t>perdeleme yapmak güvenli midir?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3.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3.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539552" y="4005064"/>
            <a:ext cx="2880320" cy="17281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Beyaz fil perdeleme yapar. Fakat koruması olmadığı için siyah fil onu alabilir.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Güvenli kare</a:t>
              </a:r>
              <a:endParaRPr lang="tr-TR" sz="22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Güvenli kare değil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At ile </a:t>
              </a:r>
            </a:p>
            <a:p>
              <a:pPr algn="ctr">
                <a:defRPr/>
              </a:pPr>
              <a:r>
                <a:rPr lang="tr-TR" sz="2200" i="1" dirty="0" smtClean="0"/>
                <a:t>perdeleme yapmak güvenli midir?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4.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4.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539552" y="4005064"/>
            <a:ext cx="2880320" cy="17281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Beyaz at, perdeleme yapar. Fakat koruması olmadığı için siyah fil onu alabilir.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İyi koruma</a:t>
              </a:r>
              <a:endParaRPr lang="tr-TR" sz="22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Kötü koruma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Kaleyi koruma yöntemi ile savunmak güvenli midir?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5.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5.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539552" y="4005064"/>
            <a:ext cx="2880320" cy="17281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Beyaz için kötü taş değişimi olur.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Siyahlar, kaleyi alıp filini vererek 2 puan kazanır.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5 Grup"/>
          <p:cNvGrpSpPr/>
          <p:nvPr/>
        </p:nvGrpSpPr>
        <p:grpSpPr>
          <a:xfrm>
            <a:off x="5508104" y="422108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Koruma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Beyaz, en iyi hangi savunma yöntemini tercih etmeli?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6.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5" name="18 Grup"/>
          <p:cNvGrpSpPr/>
          <p:nvPr/>
        </p:nvGrpSpPr>
        <p:grpSpPr>
          <a:xfrm>
            <a:off x="5508104" y="508518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 Saldıran taşı alma</a:t>
              </a:r>
              <a:endParaRPr lang="tr-TR" sz="2200" i="1" dirty="0"/>
            </a:p>
          </p:txBody>
        </p:sp>
      </p:grpSp>
      <p:grpSp>
        <p:nvGrpSpPr>
          <p:cNvPr id="20" name="18 Grup"/>
          <p:cNvGrpSpPr/>
          <p:nvPr/>
        </p:nvGrpSpPr>
        <p:grpSpPr>
          <a:xfrm>
            <a:off x="5508104" y="5949280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d) Perdeleme</a:t>
              </a:r>
              <a:endParaRPr lang="tr-TR" sz="2200" i="1" dirty="0"/>
            </a:p>
          </p:txBody>
        </p:sp>
      </p:grpSp>
      <p:grpSp>
        <p:nvGrpSpPr>
          <p:cNvPr id="30" name="15 Grup"/>
          <p:cNvGrpSpPr/>
          <p:nvPr/>
        </p:nvGrpSpPr>
        <p:grpSpPr>
          <a:xfrm>
            <a:off x="5508104" y="335699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1" name="3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31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a) Kaçma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6.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539552" y="4005064"/>
            <a:ext cx="2880320" cy="23042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Beyazlar, saldıran taşı alarak 3 puan kazanır.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Taş alarak kaçma ile piyonu alsa, 1 puan kazanır.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Perdeleme ve koruma hamleleri taş kaybıdır.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1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1</a:t>
              </a:r>
              <a:endParaRPr lang="tr-TR" sz="22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2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2045306"/>
              <a:ext cx="2831511" cy="73424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Bu konumda, siyahın kaç taşı tehlikededir?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7.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5" name="18 Grup"/>
          <p:cNvGrpSpPr/>
          <p:nvPr/>
        </p:nvGrpSpPr>
        <p:grpSpPr>
          <a:xfrm>
            <a:off x="5508104" y="53012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 3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7.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Siyahın taşı tehlikede. En uygun savunma hangisi olmalı?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8.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20" name="15 Grup"/>
          <p:cNvGrpSpPr/>
          <p:nvPr/>
        </p:nvGrpSpPr>
        <p:grpSpPr>
          <a:xfrm>
            <a:off x="5508104" y="422108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b) Koruma</a:t>
              </a:r>
              <a:endParaRPr lang="tr-TR" sz="2200" i="1" dirty="0"/>
            </a:p>
          </p:txBody>
        </p:sp>
      </p:grpSp>
      <p:grpSp>
        <p:nvGrpSpPr>
          <p:cNvPr id="30" name="18 Grup"/>
          <p:cNvGrpSpPr/>
          <p:nvPr/>
        </p:nvGrpSpPr>
        <p:grpSpPr>
          <a:xfrm>
            <a:off x="5508104" y="508518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1" name="3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3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 Saldıran taşı alma</a:t>
              </a:r>
              <a:endParaRPr lang="tr-TR" sz="2200" i="1" dirty="0"/>
            </a:p>
          </p:txBody>
        </p:sp>
      </p:grpSp>
      <p:grpSp>
        <p:nvGrpSpPr>
          <p:cNvPr id="33" name="18 Grup"/>
          <p:cNvGrpSpPr/>
          <p:nvPr/>
        </p:nvGrpSpPr>
        <p:grpSpPr>
          <a:xfrm>
            <a:off x="5508104" y="5949280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4" name="3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34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d) Perdeleme</a:t>
              </a:r>
              <a:endParaRPr lang="tr-TR" sz="2200" i="1" dirty="0"/>
            </a:p>
          </p:txBody>
        </p:sp>
      </p:grpSp>
      <p:grpSp>
        <p:nvGrpSpPr>
          <p:cNvPr id="36" name="15 Grup"/>
          <p:cNvGrpSpPr/>
          <p:nvPr/>
        </p:nvGrpSpPr>
        <p:grpSpPr>
          <a:xfrm>
            <a:off x="5508104" y="335699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7" name="3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8" name="37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a) Kaçma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8.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467544" y="2852936"/>
            <a:ext cx="2376264" cy="20882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Siyahın piyonu tehlikede. 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Saldıran taş almak, diğer fil ile, piyonu korumaktan daha iyi bir savunmadır.</a:t>
            </a:r>
          </a:p>
        </p:txBody>
      </p:sp>
      <p:grpSp>
        <p:nvGrpSpPr>
          <p:cNvPr id="1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403648" y="1772816"/>
            <a:ext cx="5040560" cy="2376264"/>
          </a:xfrm>
          <a:prstGeom prst="wedgeRoundRectCallout">
            <a:avLst>
              <a:gd name="adj1" fmla="val 62376"/>
              <a:gd name="adj2" fmla="val -2090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400" i="1" dirty="0" smtClean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400" i="1" dirty="0" smtClean="0">
                <a:solidFill>
                  <a:srgbClr val="FF0000"/>
                </a:solidFill>
                <a:sym typeface="Comic Sans MS" pitchFamily="66" charset="0"/>
              </a:rPr>
              <a:t>HOŞÇAKALIN…</a:t>
            </a:r>
            <a:endParaRPr lang="tr-TR" sz="4400" dirty="0">
              <a:solidFill>
                <a:srgbClr val="FF0000"/>
              </a:solidFill>
            </a:endParaRPr>
          </a:p>
        </p:txBody>
      </p:sp>
      <p:grpSp>
        <p:nvGrpSpPr>
          <p:cNvPr id="15" name="14 Grup"/>
          <p:cNvGrpSpPr/>
          <p:nvPr/>
        </p:nvGrpSpPr>
        <p:grpSpPr>
          <a:xfrm>
            <a:off x="4932144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3707904" y="5661248"/>
            <a:ext cx="936000" cy="1080120"/>
            <a:chOff x="4211960" y="5661248"/>
            <a:chExt cx="936000" cy="1080120"/>
          </a:xfrm>
        </p:grpSpPr>
        <p:sp>
          <p:nvSpPr>
            <p:cNvPr id="16" name="15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08865" y="1916832"/>
            <a:ext cx="1518957" cy="4192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3437</TotalTime>
  <Words>1761</Words>
  <Application>Microsoft Office PowerPoint</Application>
  <PresentationFormat>Ekran Gösterisi (4:3)</PresentationFormat>
  <Paragraphs>745</Paragraphs>
  <Slides>45</Slides>
  <Notes>45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45</vt:i4>
      </vt:variant>
    </vt:vector>
  </HeadingPairs>
  <TitlesOfParts>
    <vt:vector size="53" baseType="lpstr">
      <vt:lpstr>Wingdings</vt:lpstr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343</cp:revision>
  <dcterms:modified xsi:type="dcterms:W3CDTF">2019-12-24T08:27:34Z</dcterms:modified>
</cp:coreProperties>
</file>