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41"/>
  </p:notesMasterIdLst>
  <p:sldIdLst>
    <p:sldId id="439" r:id="rId2"/>
    <p:sldId id="440" r:id="rId3"/>
    <p:sldId id="441" r:id="rId4"/>
    <p:sldId id="442" r:id="rId5"/>
    <p:sldId id="443" r:id="rId6"/>
    <p:sldId id="444" r:id="rId7"/>
    <p:sldId id="257" r:id="rId8"/>
    <p:sldId id="427" r:id="rId9"/>
    <p:sldId id="411" r:id="rId10"/>
    <p:sldId id="325" r:id="rId11"/>
    <p:sldId id="412" r:id="rId12"/>
    <p:sldId id="413" r:id="rId13"/>
    <p:sldId id="414" r:id="rId14"/>
    <p:sldId id="415" r:id="rId15"/>
    <p:sldId id="416" r:id="rId16"/>
    <p:sldId id="417" r:id="rId17"/>
    <p:sldId id="423" r:id="rId18"/>
    <p:sldId id="424" r:id="rId19"/>
    <p:sldId id="425" r:id="rId20"/>
    <p:sldId id="426" r:id="rId21"/>
    <p:sldId id="431" r:id="rId22"/>
    <p:sldId id="351" r:id="rId23"/>
    <p:sldId id="352" r:id="rId24"/>
    <p:sldId id="432" r:id="rId25"/>
    <p:sldId id="428" r:id="rId26"/>
    <p:sldId id="433" r:id="rId27"/>
    <p:sldId id="429" r:id="rId28"/>
    <p:sldId id="434" r:id="rId29"/>
    <p:sldId id="430" r:id="rId30"/>
    <p:sldId id="435" r:id="rId31"/>
    <p:sldId id="359" r:id="rId32"/>
    <p:sldId id="436" r:id="rId33"/>
    <p:sldId id="409" r:id="rId34"/>
    <p:sldId id="437" r:id="rId35"/>
    <p:sldId id="361" r:id="rId36"/>
    <p:sldId id="438" r:id="rId37"/>
    <p:sldId id="377" r:id="rId38"/>
    <p:sldId id="373" r:id="rId39"/>
    <p:sldId id="363" r:id="rId4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Comic Sans MS" panose="030F0702030302020204" pitchFamily="66" charset="0"/>
      <p:regular r:id="rId46"/>
      <p:bold r:id="rId47"/>
      <p:italic r:id="rId48"/>
      <p:boldItalic r:id="rId49"/>
    </p:embeddedFont>
    <p:embeddedFont>
      <p:font typeface="Constantia" panose="02030602050306030303" pitchFamily="18" charset="0"/>
      <p:regular r:id="rId50"/>
      <p:bold r:id="rId51"/>
      <p:italic r:id="rId52"/>
      <p:boldItalic r:id="rId53"/>
    </p:embeddedFont>
    <p:embeddedFont>
      <p:font typeface="Wingdings 2" panose="05020102010507070707" pitchFamily="18" charset="2"/>
      <p:regular r:id="rId54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2.xml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4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5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3" Type="http://schemas.openxmlformats.org/officeDocument/2006/relationships/slide" Target="slide23.xml"/><Relationship Id="rId7" Type="http://schemas.openxmlformats.org/officeDocument/2006/relationships/slide" Target="slide31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9.xml"/><Relationship Id="rId11" Type="http://schemas.openxmlformats.org/officeDocument/2006/relationships/image" Target="../media/image4.png"/><Relationship Id="rId5" Type="http://schemas.openxmlformats.org/officeDocument/2006/relationships/slide" Target="slide27.xml"/><Relationship Id="rId10" Type="http://schemas.openxmlformats.org/officeDocument/2006/relationships/slide" Target="slide37.xml"/><Relationship Id="rId4" Type="http://schemas.openxmlformats.org/officeDocument/2006/relationships/slide" Target="slide25.xml"/><Relationship Id="rId9" Type="http://schemas.openxmlformats.org/officeDocument/2006/relationships/slide" Target="slide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5.xml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7.xml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9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audio" Target="../media/audio1.wav"/><Relationship Id="rId4" Type="http://schemas.openxmlformats.org/officeDocument/2006/relationships/slide" Target="slide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5.xml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7.xml"/><Relationship Id="rId4" Type="http://schemas.openxmlformats.org/officeDocument/2006/relationships/slide" Target="slide36.xml"/><Relationship Id="rId9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7.jpe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8.jpeg"/><Relationship Id="rId7" Type="http://schemas.openxmlformats.org/officeDocument/2006/relationships/slide" Target="slide38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9.xml"/><Relationship Id="rId4" Type="http://schemas.openxmlformats.org/officeDocument/2006/relationships/image" Target="../media/image5.png"/><Relationship Id="rId9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9.jpe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9.xml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10 / Kazançlı Taş almak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434256"/>
            <a:ext cx="87849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dirty="0" smtClean="0"/>
              <a:t>Sınıf: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Kazançlı Taş Almak</a:t>
            </a:r>
          </a:p>
          <a:p>
            <a:pPr eaLnBrk="1" hangingPunct="1"/>
            <a:r>
              <a:rPr lang="tr-TR" sz="2200" b="1" i="1" dirty="0" smtClean="0"/>
              <a:t>Süre:</a:t>
            </a:r>
            <a:r>
              <a:rPr lang="tr-TR" sz="2200" i="1" dirty="0" smtClean="0"/>
              <a:t> 40 dakika</a:t>
            </a:r>
          </a:p>
          <a:p>
            <a:r>
              <a:rPr lang="tr-TR" sz="2200" b="1" i="1" dirty="0" smtClean="0"/>
              <a:t>Kazanımlar: </a:t>
            </a:r>
          </a:p>
          <a:p>
            <a:pPr>
              <a:buFont typeface="Wingdings" pitchFamily="2" charset="2"/>
              <a:buChar char="§"/>
            </a:pPr>
            <a:r>
              <a:rPr lang="tr-TR" sz="2200" b="1" i="1" dirty="0" smtClean="0"/>
              <a:t> </a:t>
            </a:r>
            <a:r>
              <a:rPr lang="tr-TR" sz="2200" i="1" dirty="0" smtClean="0"/>
              <a:t>Satrançta taş almayı bilir. </a:t>
            </a:r>
          </a:p>
          <a:p>
            <a:r>
              <a:rPr lang="tr-TR" sz="2200" i="1" dirty="0" smtClean="0"/>
              <a:t>İyi taş alışı, kötü taş alışı ve eşit taş alışı kavramları üzerinde durulur. Taşların puan değerlerine göre taş alışı örneklerle gösterilir. Doğru taş alışı kavramı ve bunun önemi anlatılır. 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 </a:t>
            </a:r>
            <a:r>
              <a:rPr lang="tr-TR" sz="2200" dirty="0" smtClean="0"/>
              <a:t>Taşların puanlarını hesaplar. </a:t>
            </a:r>
          </a:p>
          <a:p>
            <a:r>
              <a:rPr lang="tr-TR" sz="2200" i="1" dirty="0" smtClean="0"/>
              <a:t>Birkaç taşın puanını toplamaları, çıkarmaları, iki taş arasındaki puan farkını bulmaları sağlanır. Taşların değerlerini kıyaslamaları, kazançlı ve zararlı taş değişimleri hakkında uygulamalar yapmaları sağlanır.</a:t>
            </a:r>
          </a:p>
        </p:txBody>
      </p:sp>
      <p:pic>
        <p:nvPicPr>
          <p:cNvPr id="11" name="10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8" name="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196752"/>
            <a:ext cx="878497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200" b="1" i="1" dirty="0" smtClean="0"/>
              <a:t>Yöntem-Teknik: 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Anlatım, soru-cevap, gösterip-yaptırma,</a:t>
            </a:r>
          </a:p>
          <a:p>
            <a:pPr eaLnBrk="1" hangingPunct="1"/>
            <a:r>
              <a:rPr lang="tr-TR" sz="2200" b="1" i="1" dirty="0" smtClean="0"/>
              <a:t>Araç-Gereç: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tr-TR" sz="2200" b="1" i="1" dirty="0" smtClean="0"/>
              <a:t> </a:t>
            </a:r>
            <a:r>
              <a:rPr lang="tr-TR" sz="2200" i="1" dirty="0" smtClean="0"/>
              <a:t>Satranç panosu, projeksiyon cihazı, renkli mıknatıslar, silinebilen işaretleme kalemleri, okul satranç takımları, çalışma kağıtları</a:t>
            </a:r>
          </a:p>
          <a:p>
            <a:pPr marL="0" lvl="1"/>
            <a:r>
              <a:rPr lang="tr-TR" sz="2200" b="1" i="1" dirty="0" smtClean="0"/>
              <a:t>İşleyiş:</a:t>
            </a:r>
            <a:r>
              <a:rPr lang="tr-TR" sz="2200" i="1" dirty="0" smtClean="0"/>
              <a:t>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Slayttaki sunuları projeksiyon cihazı ile tahtada veya satranç eğitim panosunda sıra ile anlatırız. Anlatım sırasında öğrencilerin katılmalarını sağlarız.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Satranç oyununun amacının şahı mat etmek olduğundan bahsedilir. Bu bakımdan rakip taşları azaltarak, gücünü azaltmanın iyi bir plan olduğunu anlatırız. Bu sayede şahı ele geçirmek kolaylaşır. 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sonunda konu ile ilgili bir arama planı özet geçilebilir.</a:t>
            </a:r>
          </a:p>
          <a:p>
            <a:pPr marL="0" lvl="1"/>
            <a:r>
              <a:rPr lang="tr-TR" sz="2200" i="1" dirty="0" smtClean="0"/>
              <a:t>-Hangi taşlara saldırı yapılmıştır?, -Koruması var mıdır? –Taş değişerek puan kazanabilir miyiz? –Daha iyi taş alış var mı?</a:t>
            </a:r>
          </a:p>
          <a:p>
            <a:pPr marL="0" lvl="1"/>
            <a:endParaRPr lang="tr-TR" sz="2200" i="1" dirty="0" smtClean="0"/>
          </a:p>
          <a:p>
            <a:pPr eaLnBrk="1" hangingPunct="1"/>
            <a:endParaRPr lang="tr-TR" sz="2200" i="1" dirty="0" smtClean="0"/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251520" y="1333212"/>
            <a:ext cx="87129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tr-TR" sz="2200" b="1" i="1" dirty="0" smtClean="0"/>
              <a:t>Ölçme-değerlendirme: </a:t>
            </a:r>
            <a:endParaRPr lang="tr-TR" sz="2200" i="1" dirty="0" smtClean="0"/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bitiminde öğrencilere alıştırmalardan oluşan çalışma </a:t>
            </a:r>
          </a:p>
          <a:p>
            <a:pPr marL="0" lvl="1"/>
            <a:r>
              <a:rPr lang="tr-TR" sz="2200" i="1" dirty="0" smtClean="0"/>
              <a:t>kağıdı verilir. Alıştırmalarla ilgili bir iki örnek panoda gösterilerek etkinliğe geçilir.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Sınıf içindeki çalışmalarda eğitmen, öğrencilerin arasında gezerek verilen cevapları değerlendirir. Diyagramların üzerindeki boşluğa, doğru cevaplara +, yanlış cevaplara – verilir. Yanlış cevaplar için öğrenciye hatırlatma ve ipucu verilir. Kontrol için tekrar göstermesi istenir. İkinci gösterimde verilen doğru cevapsa -, + olarak değiştirilir.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Zamanın durumuna göre sınıf içindeki yarım kalan çalışma, ev etkinliği olarak tamamlanması istenir. Bir hafta süre verilir.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Alıştırmalarda yapılan muhtemel yanlışlar;</a:t>
            </a:r>
          </a:p>
          <a:p>
            <a:pPr marL="0" lvl="1"/>
            <a:r>
              <a:rPr lang="tr-TR" sz="2200" i="1" dirty="0" smtClean="0"/>
              <a:t>- Tahtadaki tüm taş alma hamlelerinin kontrol edilmemesinden kaynaklı olabilir. Tek tek taşlarının gideceği karelere bakılır.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1" name="1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405220"/>
            <a:ext cx="8713788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>
              <a:buFontTx/>
              <a:buChar char="-"/>
            </a:pPr>
            <a:r>
              <a:rPr lang="tr-TR" sz="2200" i="1" dirty="0" smtClean="0"/>
              <a:t> Taş alma hamlesinin kıyaslaması yapılmamış olabilir. </a:t>
            </a:r>
          </a:p>
          <a:p>
            <a:pPr marL="0" lvl="1"/>
            <a:r>
              <a:rPr lang="tr-TR" sz="2200" i="1" dirty="0" smtClean="0"/>
              <a:t>Taşların puanları hatırlatılır.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Taşlar arasındaki mesafe uzunluğu nedeni ile önem vermeme olabilir. Taşların gideceği tüm kareleri göstermesi istenir.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Tahtada fazla taş olmasından dolayı zorlanmış olabilir. Satranç tahtasında taşları azaltarak, konumu basitleştirerek çözmesine yardımcı oluruz.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Sonuçlar kayıt altına alınarak ilerleme gözlemlenir.</a:t>
            </a:r>
          </a:p>
        </p:txBody>
      </p:sp>
      <p:pic>
        <p:nvPicPr>
          <p:cNvPr id="8" name="7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428328" y="1988840"/>
          <a:ext cx="6384032" cy="3883104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1.Fxb6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1.Kxh4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1.Fxg8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1.Fxa6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1.dxe7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1.Axe5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1.Fxd6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9344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1…Fxg2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1…cxd3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403648" y="1412776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0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79512" y="1772816"/>
            <a:ext cx="6696744" cy="3528392"/>
          </a:xfrm>
          <a:prstGeom prst="wedgeRoundRectCallout">
            <a:avLst>
              <a:gd name="adj1" fmla="val 62426"/>
              <a:gd name="adj2" fmla="val -2736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Bu dersimizde,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‘’taş alma’’ </a:t>
            </a: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tekniğimizi biraz daha geliştireceğiz.</a:t>
            </a:r>
          </a:p>
        </p:txBody>
      </p:sp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6" name="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1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8" name="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4" name="13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5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452320" y="2060848"/>
            <a:ext cx="1382110" cy="3353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07504" y="1700808"/>
            <a:ext cx="7272808" cy="3888432"/>
          </a:xfrm>
          <a:prstGeom prst="wedgeRoundRectCallout">
            <a:avLst>
              <a:gd name="adj1" fmla="val 55623"/>
              <a:gd name="adj2" fmla="val -2699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Satrançta </a:t>
            </a:r>
            <a:r>
              <a:rPr lang="tr-TR" sz="3600" i="1" dirty="0" smtClean="0">
                <a:solidFill>
                  <a:srgbClr val="C00000"/>
                </a:solidFill>
                <a:sym typeface="Comic Sans MS" pitchFamily="66" charset="0"/>
              </a:rPr>
              <a:t>taş kazancı</a:t>
            </a: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 temel olarak üç bölümden oluşur.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1- Korumasız taşı alarak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2- Taş değişimi ile</a:t>
            </a:r>
          </a:p>
          <a:p>
            <a:pPr>
              <a:buClr>
                <a:srgbClr val="000000"/>
              </a:buClr>
              <a:buFont typeface="Arial" pitchFamily="34" charset="0"/>
              <a:buNone/>
            </a:pPr>
            <a:r>
              <a:rPr lang="tr-TR" sz="3600" i="1" dirty="0" smtClean="0">
                <a:solidFill>
                  <a:schemeClr val="bg1"/>
                </a:solidFill>
                <a:sym typeface="Comic Sans MS" pitchFamily="66" charset="0"/>
              </a:rPr>
              <a:t>3- Yetersiz korunan taşı alarak</a:t>
            </a:r>
          </a:p>
        </p:txBody>
      </p:sp>
      <p:grpSp>
        <p:nvGrpSpPr>
          <p:cNvPr id="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6" name="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8" name="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463486" y="2060848"/>
            <a:ext cx="1453324" cy="352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51520" y="1556792"/>
            <a:ext cx="6696744" cy="4536504"/>
          </a:xfrm>
          <a:prstGeom prst="wedgeRoundRectCallout">
            <a:avLst>
              <a:gd name="adj1" fmla="val 62206"/>
              <a:gd name="adj2" fmla="val -2634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Hiçbir taşın yardım etmediği, yalnız başına kalmış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olan taş </a:t>
            </a: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korumasızdır.</a:t>
            </a: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32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Satranç oyuncuları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bu tip taşları,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‘’boşta’’ </a:t>
            </a: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veya </a:t>
            </a: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‘’bedava taş’’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olarak adlandırır.</a:t>
            </a:r>
          </a:p>
        </p:txBody>
      </p:sp>
      <p:grpSp>
        <p:nvGrpSpPr>
          <p:cNvPr id="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6" name="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8" name="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91478" y="2132856"/>
            <a:ext cx="1453324" cy="352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0514"/>
              <a:gd name="adj2" fmla="val 5967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Tahtadaki konumda at, piyon tarafından korunuyor.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Fakat fil, </a:t>
            </a: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korumasızdır.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(boşta, bedava)</a:t>
            </a:r>
            <a:endParaRPr lang="tr-TR" sz="28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0514"/>
              <a:gd name="adj2" fmla="val 6106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Korumasız taşlar kolay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hedef</a:t>
            </a:r>
            <a:r>
              <a:rPr lang="tr-TR" sz="2800" i="1" dirty="0" smtClean="0">
                <a:sym typeface="Comic Sans MS" pitchFamily="66" charset="0"/>
              </a:rPr>
              <a:t> olurlar.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Bu tip taşları alarak taş kazanabiliriz.</a:t>
            </a:r>
            <a:endParaRPr lang="tr-TR" sz="28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0949"/>
              <a:gd name="adj2" fmla="val 5967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ym typeface="Comic Sans MS" pitchFamily="66" charset="0"/>
              </a:rPr>
              <a:t>Alacağımız taşın rakip taşlar tarafından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koruması olmadığından</a:t>
            </a:r>
            <a:r>
              <a:rPr lang="tr-TR" sz="2800" i="1" dirty="0" smtClean="0">
                <a:sym typeface="Comic Sans MS" pitchFamily="66" charset="0"/>
              </a:rPr>
              <a:t>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emin olmalıyız.</a:t>
            </a:r>
            <a:endParaRPr lang="tr-TR" sz="28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0949"/>
              <a:gd name="adj2" fmla="val 6153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Kale,</a:t>
            </a:r>
            <a:r>
              <a:rPr lang="tr-TR" sz="2800" i="1" dirty="0" smtClean="0">
                <a:sym typeface="Comic Sans MS" pitchFamily="66" charset="0"/>
              </a:rPr>
              <a:t> fil tarafından korunuyor.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At,</a:t>
            </a:r>
            <a:r>
              <a:rPr lang="tr-TR" sz="2800" i="1" dirty="0" smtClean="0">
                <a:sym typeface="Comic Sans MS" pitchFamily="66" charset="0"/>
              </a:rPr>
              <a:t> kale tarafından korunuyor.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Fil</a:t>
            </a:r>
            <a:r>
              <a:rPr lang="tr-TR" sz="2800" i="1" dirty="0" smtClean="0">
                <a:sym typeface="Comic Sans MS" pitchFamily="66" charset="0"/>
              </a:rPr>
              <a:t> ise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korumasız…</a:t>
            </a:r>
            <a:endParaRPr lang="tr-TR" sz="2800" i="1" dirty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1385"/>
              <a:gd name="adj2" fmla="val 6060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Korumasız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taşı almak,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‘’kazançlı’’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bir taş alıştır.</a:t>
            </a:r>
            <a:endParaRPr lang="tr-TR" sz="28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51520" y="1340768"/>
            <a:ext cx="6696744" cy="5040560"/>
          </a:xfrm>
          <a:prstGeom prst="wedgeRoundRectCallout">
            <a:avLst>
              <a:gd name="adj1" fmla="val 61545"/>
              <a:gd name="adj2" fmla="val -2422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Savunma konusunu incelerken </a:t>
            </a: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taşların puanlarını </a:t>
            </a: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görmüştük.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32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Piyon 1 puan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At      3 puan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Fil      3 puan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Kale  5 puan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Vezir  9 puan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Şah   Sonsuz </a:t>
            </a:r>
          </a:p>
        </p:txBody>
      </p:sp>
      <p:grpSp>
        <p:nvGrpSpPr>
          <p:cNvPr id="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6" name="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8" name="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91478" y="2132856"/>
            <a:ext cx="1453324" cy="352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Resim" descr="2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680" y="3187824"/>
            <a:ext cx="457200" cy="457200"/>
          </a:xfrm>
          <a:prstGeom prst="rect">
            <a:avLst/>
          </a:prstGeom>
        </p:spPr>
      </p:pic>
      <p:pic>
        <p:nvPicPr>
          <p:cNvPr id="26" name="25 Resim" descr="26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1680" y="3645024"/>
            <a:ext cx="457200" cy="457200"/>
          </a:xfrm>
          <a:prstGeom prst="rect">
            <a:avLst/>
          </a:prstGeom>
        </p:spPr>
      </p:pic>
      <p:pic>
        <p:nvPicPr>
          <p:cNvPr id="27" name="26 Resim" descr="26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1680" y="4123928"/>
            <a:ext cx="457200" cy="457200"/>
          </a:xfrm>
          <a:prstGeom prst="rect">
            <a:avLst/>
          </a:prstGeom>
        </p:spPr>
      </p:pic>
      <p:pic>
        <p:nvPicPr>
          <p:cNvPr id="28" name="27 Resim" descr="26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1680" y="4627984"/>
            <a:ext cx="457200" cy="457200"/>
          </a:xfrm>
          <a:prstGeom prst="rect">
            <a:avLst/>
          </a:prstGeom>
        </p:spPr>
      </p:pic>
      <p:pic>
        <p:nvPicPr>
          <p:cNvPr id="29" name="28 Resim" descr="26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91680" y="5132040"/>
            <a:ext cx="457200" cy="457200"/>
          </a:xfrm>
          <a:prstGeom prst="rect">
            <a:avLst/>
          </a:prstGeom>
        </p:spPr>
      </p:pic>
      <p:pic>
        <p:nvPicPr>
          <p:cNvPr id="30" name="29 Resim" descr="266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1680" y="5636096"/>
            <a:ext cx="457200" cy="457200"/>
          </a:xfrm>
          <a:prstGeom prst="rect">
            <a:avLst/>
          </a:prstGeom>
        </p:spPr>
      </p:pic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51520" y="1556792"/>
            <a:ext cx="6696744" cy="2808312"/>
          </a:xfrm>
          <a:prstGeom prst="wedgeRoundRectCallout">
            <a:avLst>
              <a:gd name="adj1" fmla="val 60444"/>
              <a:gd name="adj2" fmla="val -528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Korumalı olan bir taş alınacaksa, işimize yarayacak bir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 </a:t>
            </a: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taş değişimi </a:t>
            </a: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yapmalıyız. </a:t>
            </a: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 </a:t>
            </a:r>
            <a:endParaRPr lang="tr-TR" sz="3200" i="1" dirty="0" smtClean="0">
              <a:solidFill>
                <a:schemeClr val="bg1"/>
              </a:solidFill>
              <a:sym typeface="Comic Sans MS" pitchFamily="66" charset="0"/>
            </a:endParaRPr>
          </a:p>
        </p:txBody>
      </p:sp>
      <p:grpSp>
        <p:nvGrpSpPr>
          <p:cNvPr id="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6" name="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8" name="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1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391478" y="2366590"/>
            <a:ext cx="1356986" cy="329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2257"/>
              <a:gd name="adj2" fmla="val 6060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Beyaz kale hangi taşı alırsa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iyi (kazançlı)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taş değişimi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yapmış olur?</a:t>
            </a:r>
            <a:endParaRPr lang="tr-TR" sz="28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2257"/>
              <a:gd name="adj2" fmla="val 6153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Kale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1 puanlık siyah piyonu alırsa, 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Vezir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de 5 puanlık</a:t>
            </a:r>
          </a:p>
          <a:p>
            <a:pPr algn="ctr">
              <a:buClr>
                <a:srgbClr val="000000"/>
              </a:buClr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beyaz kaleyi alır. </a:t>
            </a:r>
          </a:p>
          <a:p>
            <a:pPr algn="ctr">
              <a:buClr>
                <a:srgbClr val="000000"/>
              </a:buClr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Kalenin piyonu alması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kötü taş değişimidir.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17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0078"/>
              <a:gd name="adj2" fmla="val 6200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Kale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5 puanlık siyah kaleyi alırsa, 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Vezir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de 5 puanlık</a:t>
            </a:r>
          </a:p>
          <a:p>
            <a:pPr algn="ctr">
              <a:buClr>
                <a:srgbClr val="000000"/>
              </a:buClr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beyaz kaleyi alır. </a:t>
            </a:r>
          </a:p>
          <a:p>
            <a:pPr algn="ctr">
              <a:buClr>
                <a:srgbClr val="000000"/>
              </a:buClr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Kalelerin değişilmesi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eşit taş değişimidir.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39552" y="1412776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539552" y="6212100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23627" y="1484784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17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9642"/>
              <a:gd name="adj2" fmla="val 6200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Kale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9 puanlık siyah veziri alırsa, 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Şah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ta 5 puanlık</a:t>
            </a:r>
          </a:p>
          <a:p>
            <a:pPr algn="ctr">
              <a:buClr>
                <a:srgbClr val="000000"/>
              </a:buClr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beyaz kaleyi alır. </a:t>
            </a:r>
          </a:p>
          <a:p>
            <a:pPr algn="ctr">
              <a:buClr>
                <a:srgbClr val="000000"/>
              </a:buClr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Beyaz kalenin daha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değerli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taşı alması </a:t>
            </a:r>
          </a:p>
          <a:p>
            <a:pPr algn="ctr">
              <a:buClr>
                <a:srgbClr val="000000"/>
              </a:buClr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iyi taş değişimidir.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pic>
        <p:nvPicPr>
          <p:cNvPr id="18" name="17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759840" y="4724527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251520" y="1556792"/>
            <a:ext cx="6696744" cy="2808312"/>
          </a:xfrm>
          <a:prstGeom prst="wedgeRoundRectCallout">
            <a:avLst>
              <a:gd name="adj1" fmla="val 60004"/>
              <a:gd name="adj2" fmla="val -1316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Aklımızda bulunsun.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Satrançta,  at veya fili rakibin kalesi ile değişmeye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 </a:t>
            </a:r>
            <a:r>
              <a:rPr lang="tr-TR" sz="3200" i="1" dirty="0" smtClean="0">
                <a:solidFill>
                  <a:srgbClr val="C00000"/>
                </a:solidFill>
                <a:sym typeface="Comic Sans MS" pitchFamily="66" charset="0"/>
              </a:rPr>
              <a:t>‘’Kalite kazancı’’ </a:t>
            </a:r>
            <a:r>
              <a:rPr lang="tr-TR" sz="3200" i="1" dirty="0" smtClean="0">
                <a:solidFill>
                  <a:schemeClr val="bg1"/>
                </a:solidFill>
                <a:sym typeface="Comic Sans MS" pitchFamily="66" charset="0"/>
              </a:rPr>
              <a:t>denir. </a:t>
            </a:r>
          </a:p>
        </p:txBody>
      </p:sp>
      <p:grpSp>
        <p:nvGrpSpPr>
          <p:cNvPr id="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6" name="5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8" name="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9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391478" y="2132856"/>
            <a:ext cx="1453324" cy="352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042988" y="1412131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852936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3645025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443711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522920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852936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5.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3645025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6.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4437112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7.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5229201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1" name="9 Resim" descr="King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4067944" y="3356992"/>
            <a:ext cx="831277" cy="2016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32 Resim" descr="TSF Eğitim Kuruku Banner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2 taş korumasız </a:t>
              </a:r>
              <a:endParaRPr lang="tr-TR" sz="20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 smtClean="0"/>
                <a:t>b) 3 taş korumasız</a:t>
              </a:r>
              <a:endParaRPr lang="tr-TR" sz="2000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c) </a:t>
              </a:r>
              <a:r>
                <a:rPr lang="tr-TR" sz="2000" i="1" dirty="0" smtClean="0"/>
                <a:t>4 taş korumasız</a:t>
              </a:r>
              <a:endParaRPr lang="tr-TR" sz="2000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Tahtada, toplam </a:t>
              </a:r>
            </a:p>
            <a:p>
              <a:pPr algn="ctr">
                <a:defRPr/>
              </a:pPr>
              <a:r>
                <a:rPr lang="tr-TR" sz="2000" i="1" dirty="0" smtClean="0"/>
                <a:t>kaç korumasız </a:t>
              </a:r>
            </a:p>
            <a:p>
              <a:pPr algn="ctr">
                <a:defRPr/>
              </a:pPr>
              <a:r>
                <a:rPr lang="tr-TR" sz="2000" i="1" dirty="0" smtClean="0"/>
                <a:t>taş vardır?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/>
                <a:t>1. SORU</a:t>
              </a:r>
            </a:p>
          </p:txBody>
        </p:sp>
      </p:grpSp>
      <p:grpSp>
        <p:nvGrpSpPr>
          <p:cNvPr id="31" name="18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2" name="3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" name="32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d</a:t>
              </a:r>
              <a:r>
                <a:rPr lang="tr-TR" sz="2000" i="1" dirty="0" smtClean="0"/>
                <a:t>) 5 taş korumasız</a:t>
              </a:r>
              <a:endParaRPr lang="tr-TR" sz="2000" i="1" dirty="0"/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1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43012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4" name="13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Kale</a:t>
              </a:r>
              <a:endParaRPr lang="tr-TR" sz="20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 smtClean="0"/>
                <a:t>b) Fil</a:t>
              </a:r>
              <a:endParaRPr lang="tr-TR" sz="2000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c) </a:t>
              </a:r>
              <a:r>
                <a:rPr lang="tr-TR" sz="2000" i="1" dirty="0" smtClean="0"/>
                <a:t>At</a:t>
              </a:r>
              <a:endParaRPr lang="tr-TR" sz="2000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Siyah hangi taşı almalı?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2. </a:t>
              </a:r>
              <a:r>
                <a:rPr lang="tr-TR" sz="2000" i="1" dirty="0"/>
                <a:t>SORU</a:t>
              </a:r>
            </a:p>
          </p:txBody>
        </p:sp>
      </p:grpSp>
      <p:grpSp>
        <p:nvGrpSpPr>
          <p:cNvPr id="6" name="18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2" name="3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" name="32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d</a:t>
              </a:r>
              <a:r>
                <a:rPr lang="tr-TR" sz="2000" i="1" dirty="0" smtClean="0"/>
                <a:t>) Piyon</a:t>
              </a:r>
              <a:endParaRPr lang="tr-TR" sz="2000" i="1" dirty="0"/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Kale</a:t>
              </a:r>
              <a:endParaRPr lang="tr-TR" sz="20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 smtClean="0"/>
                <a:t>b) Fil</a:t>
              </a:r>
              <a:endParaRPr lang="tr-TR" sz="2000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c) </a:t>
              </a:r>
              <a:r>
                <a:rPr lang="tr-TR" sz="2000" i="1" dirty="0" smtClean="0"/>
                <a:t>Vezir</a:t>
              </a:r>
              <a:endParaRPr lang="tr-TR" sz="2000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Kazançlı taş alış için, beyaz hangi taşı almalı?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3. </a:t>
              </a:r>
              <a:r>
                <a:rPr lang="tr-TR" sz="2000" i="1" dirty="0"/>
                <a:t>SORU</a:t>
              </a:r>
            </a:p>
          </p:txBody>
        </p:sp>
      </p:grpSp>
      <p:grpSp>
        <p:nvGrpSpPr>
          <p:cNvPr id="6" name="18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2" name="3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" name="32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d</a:t>
              </a:r>
              <a:r>
                <a:rPr lang="tr-TR" sz="2000" i="1" dirty="0" smtClean="0"/>
                <a:t>) Piyon</a:t>
              </a:r>
              <a:endParaRPr lang="tr-TR" sz="2000" i="1" dirty="0"/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Kaleyi alalım</a:t>
              </a:r>
              <a:r>
                <a:rPr lang="tr-TR" sz="2000" dirty="0" smtClean="0">
                  <a:latin typeface="Comic Sans MS" pitchFamily="66" charset="0"/>
                </a:rPr>
                <a:t>.</a:t>
              </a:r>
              <a:endParaRPr lang="tr-TR" sz="2000" dirty="0">
                <a:latin typeface="Comic Sans MS" pitchFamily="66" charset="0"/>
              </a:endParaRP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 smtClean="0"/>
                <a:t>b) Veziri alalım.</a:t>
              </a:r>
              <a:endParaRPr lang="tr-TR" sz="2000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c) </a:t>
              </a:r>
              <a:r>
                <a:rPr lang="tr-TR" sz="2000" i="1" dirty="0" smtClean="0"/>
                <a:t>Atı alalım.</a:t>
              </a:r>
              <a:endParaRPr lang="tr-TR" sz="2000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Hamle beyazda.</a:t>
              </a:r>
            </a:p>
            <a:p>
              <a:pPr algn="ctr">
                <a:defRPr/>
              </a:pPr>
              <a:r>
                <a:rPr lang="tr-TR" sz="2000" i="1" dirty="0" smtClean="0"/>
                <a:t>Kazançlı taş al.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4. </a:t>
              </a:r>
              <a:r>
                <a:rPr lang="tr-TR" sz="2000" i="1" dirty="0"/>
                <a:t>SORU</a:t>
              </a:r>
            </a:p>
          </p:txBody>
        </p:sp>
      </p:grpSp>
      <p:grpSp>
        <p:nvGrpSpPr>
          <p:cNvPr id="6" name="18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2" name="3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" name="32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d</a:t>
              </a:r>
              <a:r>
                <a:rPr lang="tr-TR" sz="2000" i="1" dirty="0" smtClean="0"/>
                <a:t>) Fili alalım.</a:t>
              </a:r>
              <a:endParaRPr lang="tr-TR" sz="2000" i="1" dirty="0"/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Beyaz, hangi taşıyla kazançlı taş almalı?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5. </a:t>
              </a:r>
              <a:r>
                <a:rPr lang="tr-TR" sz="2000" i="1" dirty="0"/>
                <a:t>SORU</a:t>
              </a:r>
            </a:p>
          </p:txBody>
        </p:sp>
      </p:grpSp>
      <p:grpSp>
        <p:nvGrpSpPr>
          <p:cNvPr id="20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Kale</a:t>
              </a:r>
              <a:endParaRPr lang="tr-TR" sz="2000" i="1" dirty="0"/>
            </a:p>
          </p:txBody>
        </p:sp>
      </p:grpSp>
      <p:grpSp>
        <p:nvGrpSpPr>
          <p:cNvPr id="26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7" name="2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 smtClean="0"/>
                <a:t>b) Vezir</a:t>
              </a:r>
              <a:endParaRPr lang="tr-TR" sz="2000" i="1" dirty="0"/>
            </a:p>
          </p:txBody>
        </p:sp>
      </p:grpSp>
      <p:grpSp>
        <p:nvGrpSpPr>
          <p:cNvPr id="30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1" name="3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31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c) </a:t>
              </a:r>
              <a:r>
                <a:rPr lang="tr-TR" sz="2000" i="1" dirty="0" smtClean="0"/>
                <a:t>Piyon</a:t>
              </a:r>
              <a:endParaRPr lang="tr-TR" sz="2000" i="1" dirty="0"/>
            </a:p>
          </p:txBody>
        </p:sp>
      </p:grpSp>
      <p:grpSp>
        <p:nvGrpSpPr>
          <p:cNvPr id="33" name="18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4" name="3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34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d</a:t>
              </a:r>
              <a:r>
                <a:rPr lang="tr-TR" sz="2000" i="1" dirty="0" smtClean="0"/>
                <a:t>) Fil</a:t>
              </a:r>
              <a:endParaRPr lang="tr-TR" sz="2000" i="1" dirty="0"/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Piyonu al</a:t>
              </a:r>
              <a:endParaRPr lang="tr-TR" sz="20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 smtClean="0"/>
                <a:t>b) Atı al</a:t>
              </a:r>
              <a:endParaRPr lang="tr-TR" sz="20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Hamle siyahta.</a:t>
              </a:r>
            </a:p>
            <a:p>
              <a:pPr algn="ctr">
                <a:defRPr/>
              </a:pPr>
              <a:r>
                <a:rPr lang="tr-TR" sz="2000" i="1" dirty="0" smtClean="0"/>
                <a:t>Kazançlı taş alınız.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6. </a:t>
              </a:r>
              <a:r>
                <a:rPr lang="tr-TR" sz="2000" i="1" dirty="0"/>
                <a:t>SORU</a:t>
              </a:r>
            </a:p>
          </p:txBody>
        </p:sp>
      </p:grpSp>
      <p:grpSp>
        <p:nvGrpSpPr>
          <p:cNvPr id="5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23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 smtClean="0"/>
                <a:t>c) Fili al</a:t>
              </a:r>
              <a:endParaRPr lang="tr-TR" sz="2000" i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3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683568" y="1484784"/>
            <a:ext cx="4752528" cy="86409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Beyaz fil, siyah atı istediği için</a:t>
            </a:r>
          </a:p>
          <a:p>
            <a:pPr>
              <a:defRPr/>
            </a:pPr>
            <a:r>
              <a:rPr lang="tr-TR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fili almak gerekir.</a:t>
            </a:r>
          </a:p>
        </p:txBody>
      </p: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9" name="18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2" name="21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3" name="22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Mavi bayraklı taşı</a:t>
              </a:r>
              <a:endParaRPr lang="tr-TR" sz="20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b) </a:t>
              </a:r>
              <a:r>
                <a:rPr lang="tr-TR" sz="2000" i="1" dirty="0" smtClean="0"/>
                <a:t>Kırmızı bayraklı taşı</a:t>
              </a:r>
              <a:endParaRPr lang="tr-TR" sz="2000" i="1" dirty="0"/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Beyaz, hangi bayraklı kaleyi alırsa</a:t>
              </a:r>
            </a:p>
            <a:p>
              <a:pPr algn="ctr">
                <a:defRPr/>
              </a:pPr>
              <a:r>
                <a:rPr lang="tr-TR" sz="2000" i="1" dirty="0" smtClean="0"/>
                <a:t> kazançlı taş alır?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7. </a:t>
              </a:r>
              <a:r>
                <a:rPr lang="tr-TR" sz="2000" i="1" dirty="0"/>
                <a:t>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6" name="15 Resim" descr="mavi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3848" y="2276872"/>
            <a:ext cx="540000" cy="522581"/>
          </a:xfrm>
          <a:prstGeom prst="rect">
            <a:avLst/>
          </a:prstGeom>
        </p:spPr>
      </p:pic>
      <p:pic>
        <p:nvPicPr>
          <p:cNvPr id="20" name="19 Resim" descr="kırmızı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5976" y="3429000"/>
            <a:ext cx="576000" cy="58374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5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8" name="17 Resim" descr="mavi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3848" y="2276872"/>
            <a:ext cx="540000" cy="522581"/>
          </a:xfrm>
          <a:prstGeom prst="rect">
            <a:avLst/>
          </a:prstGeom>
        </p:spPr>
      </p:pic>
      <p:pic>
        <p:nvPicPr>
          <p:cNvPr id="19" name="18 Resim" descr="kırmızı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55976" y="3429000"/>
            <a:ext cx="576000" cy="583748"/>
          </a:xfrm>
          <a:prstGeom prst="rect">
            <a:avLst/>
          </a:prstGeom>
        </p:spPr>
      </p:pic>
      <p:sp>
        <p:nvSpPr>
          <p:cNvPr id="20" name="19 Dikdörtgen"/>
          <p:cNvSpPr/>
          <p:nvPr/>
        </p:nvSpPr>
        <p:spPr>
          <a:xfrm>
            <a:off x="683568" y="5085184"/>
            <a:ext cx="4752528" cy="115212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Mavi bayraklı kaleyi alırsak, kırmızı bayraklı kale beyazın kalesini alarak eşit taş değişimi yapmış olur.</a:t>
            </a:r>
          </a:p>
        </p:txBody>
      </p:sp>
      <p:grpSp>
        <p:nvGrpSpPr>
          <p:cNvPr id="3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8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Siyah, hangi bayraklı kaleyi alırsa</a:t>
              </a:r>
            </a:p>
            <a:p>
              <a:pPr algn="ctr">
                <a:defRPr/>
              </a:pPr>
              <a:r>
                <a:rPr lang="tr-TR" sz="2000" i="1" dirty="0" smtClean="0"/>
                <a:t> kazançlı taş alır?</a:t>
              </a:r>
              <a:endParaRPr lang="tr-TR" sz="2000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i="1" dirty="0" smtClean="0"/>
                <a:t>8. </a:t>
              </a:r>
              <a:r>
                <a:rPr lang="tr-TR" sz="2000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9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23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a) </a:t>
              </a:r>
              <a:r>
                <a:rPr lang="tr-TR" sz="2000" i="1" dirty="0" smtClean="0"/>
                <a:t>Mavi bayraklı taşı</a:t>
              </a:r>
              <a:endParaRPr lang="tr-TR" sz="2000" i="1" dirty="0"/>
            </a:p>
          </p:txBody>
        </p:sp>
      </p:grpSp>
      <p:grpSp>
        <p:nvGrpSpPr>
          <p:cNvPr id="25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i="1" dirty="0"/>
                <a:t>b) </a:t>
              </a:r>
              <a:r>
                <a:rPr lang="tr-TR" sz="2000" i="1" dirty="0" smtClean="0"/>
                <a:t>Kırmızı bayraklı taşı</a:t>
              </a:r>
              <a:endParaRPr lang="tr-TR" sz="2000" i="1" dirty="0"/>
            </a:p>
          </p:txBody>
        </p:sp>
      </p:grpSp>
      <p:pic>
        <p:nvPicPr>
          <p:cNvPr id="29" name="28 Resim" descr="mavi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584" y="1682283"/>
            <a:ext cx="540000" cy="522581"/>
          </a:xfrm>
          <a:prstGeom prst="rect">
            <a:avLst/>
          </a:prstGeom>
        </p:spPr>
      </p:pic>
      <p:pic>
        <p:nvPicPr>
          <p:cNvPr id="30" name="29 Resim" descr="kırmızı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79712" y="3429000"/>
            <a:ext cx="576000" cy="583748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6" name="25 Grup"/>
          <p:cNvGrpSpPr/>
          <p:nvPr/>
        </p:nvGrpSpPr>
        <p:grpSpPr>
          <a:xfrm>
            <a:off x="5724129" y="1700808"/>
            <a:ext cx="3168352" cy="3672408"/>
            <a:chOff x="5724129" y="1268760"/>
            <a:chExt cx="3168352" cy="3672408"/>
          </a:xfrm>
        </p:grpSpPr>
        <p:pic>
          <p:nvPicPr>
            <p:cNvPr id="11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18" name="17 Resim" descr="mavi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584" y="1682283"/>
            <a:ext cx="540000" cy="522581"/>
          </a:xfrm>
          <a:prstGeom prst="rect">
            <a:avLst/>
          </a:prstGeom>
        </p:spPr>
      </p:pic>
      <p:pic>
        <p:nvPicPr>
          <p:cNvPr id="19" name="18 Resim" descr="kırmızı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79712" y="3421316"/>
            <a:ext cx="576000" cy="583748"/>
          </a:xfrm>
          <a:prstGeom prst="rect">
            <a:avLst/>
          </a:prstGeom>
        </p:spPr>
      </p:pic>
      <p:sp>
        <p:nvSpPr>
          <p:cNvPr id="20" name="19 Dikdörtgen"/>
          <p:cNvSpPr/>
          <p:nvPr/>
        </p:nvSpPr>
        <p:spPr>
          <a:xfrm>
            <a:off x="1907704" y="1484784"/>
            <a:ext cx="3528392" cy="17281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defRPr/>
            </a:pPr>
            <a:r>
              <a:rPr lang="tr-TR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Kırmızı bayraklı kaleyi alırsak,</a:t>
            </a:r>
          </a:p>
          <a:p>
            <a:pPr>
              <a:defRPr/>
            </a:pPr>
            <a:r>
              <a:rPr lang="tr-TR" sz="20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mavi bayraklı kale siyahın kalesini alarak eşit taş değişimi yapmış olur.</a:t>
            </a:r>
          </a:p>
        </p:txBody>
      </p:sp>
      <p:grpSp>
        <p:nvGrpSpPr>
          <p:cNvPr id="16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10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827584" y="1484784"/>
            <a:ext cx="5184576" cy="3528392"/>
          </a:xfrm>
          <a:prstGeom prst="wedgeRoundRectCallout">
            <a:avLst>
              <a:gd name="adj1" fmla="val 65574"/>
              <a:gd name="adj2" fmla="val -2751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>
                <a:sym typeface="Comic Sans MS" pitchFamily="66" charset="0"/>
              </a:rPr>
              <a:t>Dersimiz bitti</a:t>
            </a:r>
            <a:r>
              <a:rPr lang="tr-TR" sz="3200" i="1" dirty="0" smtClean="0">
                <a:sym typeface="Comic Sans MS" pitchFamily="66" charset="0"/>
              </a:rPr>
              <a:t>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ym typeface="Comic Sans MS" pitchFamily="66" charset="0"/>
              </a:rPr>
              <a:t>‘’Yetersiz korunan taşı almak’’ konusunu daha sonra işleyeceğiz.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3200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3200" dirty="0">
              <a:solidFill>
                <a:srgbClr val="FF0000"/>
              </a:solidFill>
            </a:endParaRPr>
          </a:p>
        </p:txBody>
      </p:sp>
      <p:pic>
        <p:nvPicPr>
          <p:cNvPr id="7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1556792"/>
            <a:ext cx="1857605" cy="450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14 Grup"/>
          <p:cNvGrpSpPr/>
          <p:nvPr/>
        </p:nvGrpSpPr>
        <p:grpSpPr>
          <a:xfrm>
            <a:off x="5076160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3851920" y="5661248"/>
            <a:ext cx="936000" cy="1080120"/>
            <a:chOff x="4211960" y="5661248"/>
            <a:chExt cx="936000" cy="1080120"/>
          </a:xfrm>
        </p:grpSpPr>
        <p:sp>
          <p:nvSpPr>
            <p:cNvPr id="16" name="15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3555</TotalTime>
  <Words>1481</Words>
  <Application>Microsoft Office PowerPoint</Application>
  <PresentationFormat>Ekran Gösterisi (4:3)</PresentationFormat>
  <Paragraphs>636</Paragraphs>
  <Slides>39</Slides>
  <Notes>39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7" baseType="lpstr">
      <vt:lpstr>Wingdings</vt:lpstr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349</cp:revision>
  <dcterms:modified xsi:type="dcterms:W3CDTF">2020-01-03T08:31:56Z</dcterms:modified>
</cp:coreProperties>
</file>