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61"/>
  </p:notesMasterIdLst>
  <p:sldIdLst>
    <p:sldId id="413" r:id="rId2"/>
    <p:sldId id="414" r:id="rId3"/>
    <p:sldId id="415" r:id="rId4"/>
    <p:sldId id="416" r:id="rId5"/>
    <p:sldId id="257" r:id="rId6"/>
    <p:sldId id="325" r:id="rId7"/>
    <p:sldId id="326" r:id="rId8"/>
    <p:sldId id="327" r:id="rId9"/>
    <p:sldId id="328" r:id="rId10"/>
    <p:sldId id="330" r:id="rId11"/>
    <p:sldId id="378" r:id="rId12"/>
    <p:sldId id="380" r:id="rId13"/>
    <p:sldId id="381" r:id="rId14"/>
    <p:sldId id="379" r:id="rId15"/>
    <p:sldId id="331" r:id="rId16"/>
    <p:sldId id="382" r:id="rId17"/>
    <p:sldId id="383" r:id="rId18"/>
    <p:sldId id="384" r:id="rId19"/>
    <p:sldId id="385" r:id="rId20"/>
    <p:sldId id="386" r:id="rId21"/>
    <p:sldId id="387" r:id="rId22"/>
    <p:sldId id="332" r:id="rId23"/>
    <p:sldId id="388" r:id="rId24"/>
    <p:sldId id="389" r:id="rId25"/>
    <p:sldId id="398" r:id="rId26"/>
    <p:sldId id="333" r:id="rId27"/>
    <p:sldId id="399" r:id="rId28"/>
    <p:sldId id="397" r:id="rId29"/>
    <p:sldId id="400" r:id="rId30"/>
    <p:sldId id="402" r:id="rId31"/>
    <p:sldId id="404" r:id="rId32"/>
    <p:sldId id="403" r:id="rId33"/>
    <p:sldId id="391" r:id="rId34"/>
    <p:sldId id="392" r:id="rId35"/>
    <p:sldId id="393" r:id="rId36"/>
    <p:sldId id="394" r:id="rId37"/>
    <p:sldId id="395" r:id="rId38"/>
    <p:sldId id="334" r:id="rId39"/>
    <p:sldId id="396" r:id="rId40"/>
    <p:sldId id="349" r:id="rId41"/>
    <p:sldId id="405" r:id="rId42"/>
    <p:sldId id="351" r:id="rId43"/>
    <p:sldId id="352" r:id="rId44"/>
    <p:sldId id="406" r:id="rId45"/>
    <p:sldId id="354" r:id="rId46"/>
    <p:sldId id="407" r:id="rId47"/>
    <p:sldId id="355" r:id="rId48"/>
    <p:sldId id="408" r:id="rId49"/>
    <p:sldId id="357" r:id="rId50"/>
    <p:sldId id="409" r:id="rId51"/>
    <p:sldId id="359" r:id="rId52"/>
    <p:sldId id="410" r:id="rId53"/>
    <p:sldId id="360" r:id="rId54"/>
    <p:sldId id="411" r:id="rId55"/>
    <p:sldId id="361" r:id="rId56"/>
    <p:sldId id="412" r:id="rId57"/>
    <p:sldId id="377" r:id="rId58"/>
    <p:sldId id="373" r:id="rId59"/>
    <p:sldId id="363" r:id="rId6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62"/>
      <p:bold r:id="rId63"/>
      <p:italic r:id="rId64"/>
      <p:boldItalic r:id="rId65"/>
    </p:embeddedFont>
    <p:embeddedFont>
      <p:font typeface="Comic Sans MS" panose="030F0702030302020204" pitchFamily="66" charset="0"/>
      <p:regular r:id="rId66"/>
      <p:bold r:id="rId67"/>
      <p:italic r:id="rId68"/>
      <p:boldItalic r:id="rId69"/>
    </p:embeddedFont>
    <p:embeddedFont>
      <p:font typeface="Constantia" panose="02030602050306030303" pitchFamily="18" charset="0"/>
      <p:regular r:id="rId70"/>
      <p:bold r:id="rId71"/>
      <p:italic r:id="rId72"/>
      <p:boldItalic r:id="rId73"/>
    </p:embeddedFont>
    <p:embeddedFont>
      <p:font typeface="Wingdings 2" panose="05020102010507070707" pitchFamily="18" charset="2"/>
      <p:regular r:id="rId74"/>
    </p:embeddedFont>
  </p:embeddedFontLst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28D"/>
    <a:srgbClr val="FF6D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48EF3B1-CE5E-465F-8E57-AA632BA30DCE}">
  <a:tblStyle styleId="{448EF3B1-CE5E-465F-8E57-AA632BA30D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6899" autoAdjust="0"/>
  </p:normalViewPr>
  <p:slideViewPr>
    <p:cSldViewPr>
      <p:cViewPr varScale="1">
        <p:scale>
          <a:sx n="112" d="100"/>
          <a:sy n="112" d="100"/>
        </p:scale>
        <p:origin x="159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2.fntdata"/><Relationship Id="rId68" Type="http://schemas.openxmlformats.org/officeDocument/2006/relationships/font" Target="fonts/font7.fntdata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5.fntdata"/><Relationship Id="rId74" Type="http://schemas.openxmlformats.org/officeDocument/2006/relationships/font" Target="fonts/font13.fntdata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3.fntdata"/><Relationship Id="rId69" Type="http://schemas.openxmlformats.org/officeDocument/2006/relationships/font" Target="fonts/font8.fntdata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1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1.fntdata"/><Relationship Id="rId70" Type="http://schemas.openxmlformats.org/officeDocument/2006/relationships/font" Target="fonts/font9.fntdata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font" Target="fonts/font4.fntdata"/><Relationship Id="rId73" Type="http://schemas.openxmlformats.org/officeDocument/2006/relationships/font" Target="fonts/font12.fntdata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font" Target="fonts/font10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3;n"/>
          <p:cNvSpPr txBox="1">
            <a:spLocks noGrp="1"/>
          </p:cNvSpPr>
          <p:nvPr>
            <p:ph type="hdr" idx="2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3" name="Google Shape;4;n"/>
          <p:cNvSpPr txBox="1">
            <a:spLocks noGrp="1"/>
          </p:cNvSpPr>
          <p:nvPr>
            <p:ph type="dt" idx="1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5060" name="Google Shape;5;n"/>
          <p:cNvSpPr>
            <a:spLocks noGrp="1" noRot="1" noChangeAspect="1"/>
          </p:cNvSpPr>
          <p:nvPr>
            <p:ph type="sldImg" idx="3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061" name="Google Shape;6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r-TR" smtClean="0">
              <a:sym typeface="Arial" pitchFamily="34" charset="0"/>
            </a:endParaRPr>
          </a:p>
        </p:txBody>
      </p:sp>
      <p:sp>
        <p:nvSpPr>
          <p:cNvPr id="30726" name="Google Shape;7;n"/>
          <p:cNvSpPr txBox="1">
            <a:spLocks noGrp="1"/>
          </p:cNvSpPr>
          <p:nvPr>
            <p:ph type="ftr" idx="11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7" name="Google Shape;8;n"/>
          <p:cNvSpPr txBox="1">
            <a:spLocks noGrp="1"/>
          </p:cNvSpPr>
          <p:nvPr>
            <p:ph type="sldNum" idx="12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fld id="{5EDB6331-5002-42CB-9053-B20F736B76E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2;p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6083" name="Google Shape;193;p4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9219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017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120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22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22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22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22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22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32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32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32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32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32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42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42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32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63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63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168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168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27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47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577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78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98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08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4995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3CA3C-FA42-4495-A2B2-2C7DD91FA7C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03D96-7114-430F-ABDE-2D92B84F3C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7A73E-0A91-4D21-BD44-00F77E13F9C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E23DB-01B2-4E99-BDC8-63B6A186EBA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0533B-D95C-4067-A743-33396A09E4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E612-A526-4E91-8F5E-E837B45858E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F8848-F1BE-4CB9-BD47-8277A4D54B2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915F-AE3B-4129-9D32-A9D066C0CC3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6" name="5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7" name="6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5CCEF-802E-4A91-AEA9-03E575D210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7F18-CA68-4236-90AB-8698D09298C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0D4A-3CC8-4E4D-A764-372D4CC12E4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1028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582D29EB-0D9B-48A3-9232-DA11532AF6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33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84" r:id="rId2"/>
    <p:sldLayoutId id="2147483793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4" r:id="rId9"/>
    <p:sldLayoutId id="2147483790" r:id="rId10"/>
    <p:sldLayoutId id="2147483791" r:id="rId11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42.xml"/><Relationship Id="rId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0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slide" Target="slide53.xml"/><Relationship Id="rId3" Type="http://schemas.openxmlformats.org/officeDocument/2006/relationships/slide" Target="slide43.xml"/><Relationship Id="rId7" Type="http://schemas.openxmlformats.org/officeDocument/2006/relationships/slide" Target="slide51.xml"/><Relationship Id="rId12" Type="http://schemas.openxmlformats.org/officeDocument/2006/relationships/image" Target="../media/image5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9.xml"/><Relationship Id="rId11" Type="http://schemas.openxmlformats.org/officeDocument/2006/relationships/image" Target="../media/image6.png"/><Relationship Id="rId5" Type="http://schemas.openxmlformats.org/officeDocument/2006/relationships/slide" Target="slide47.xml"/><Relationship Id="rId10" Type="http://schemas.openxmlformats.org/officeDocument/2006/relationships/slide" Target="slide57.xml"/><Relationship Id="rId4" Type="http://schemas.openxmlformats.org/officeDocument/2006/relationships/slide" Target="slide45.xml"/><Relationship Id="rId9" Type="http://schemas.openxmlformats.org/officeDocument/2006/relationships/slide" Target="slide5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5.xml"/><Relationship Id="rId4" Type="http://schemas.openxmlformats.org/officeDocument/2006/relationships/slide" Target="slide4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15.xml"/><Relationship Id="rId4" Type="http://schemas.openxmlformats.org/officeDocument/2006/relationships/image" Target="../media/image4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7.xml"/><Relationship Id="rId4" Type="http://schemas.openxmlformats.org/officeDocument/2006/relationships/slide" Target="slide4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41.png"/><Relationship Id="rId4" Type="http://schemas.openxmlformats.org/officeDocument/2006/relationships/image" Target="../media/image5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4.jpe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9.xml"/><Relationship Id="rId4" Type="http://schemas.openxmlformats.org/officeDocument/2006/relationships/slide" Target="slide4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41.png"/><Relationship Id="rId4" Type="http://schemas.openxmlformats.org/officeDocument/2006/relationships/image" Target="../media/image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51.xml"/><Relationship Id="rId4" Type="http://schemas.openxmlformats.org/officeDocument/2006/relationships/slide" Target="slide5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41.png"/><Relationship Id="rId4" Type="http://schemas.openxmlformats.org/officeDocument/2006/relationships/image" Target="../media/image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53.xml"/><Relationship Id="rId4" Type="http://schemas.openxmlformats.org/officeDocument/2006/relationships/slide" Target="slide5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41.png"/><Relationship Id="rId4" Type="http://schemas.openxmlformats.org/officeDocument/2006/relationships/image" Target="../media/image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55.xml"/><Relationship Id="rId4" Type="http://schemas.openxmlformats.org/officeDocument/2006/relationships/slide" Target="slide5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41.png"/><Relationship Id="rId4" Type="http://schemas.openxmlformats.org/officeDocument/2006/relationships/image" Target="../media/image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6.xml"/><Relationship Id="rId5" Type="http://schemas.openxmlformats.org/officeDocument/2006/relationships/audio" Target="../media/audio1.wav"/><Relationship Id="rId4" Type="http://schemas.openxmlformats.org/officeDocument/2006/relationships/slide" Target="slide5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41.png"/><Relationship Id="rId4" Type="http://schemas.openxmlformats.org/officeDocument/2006/relationships/image" Target="../media/image5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55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9.xml"/><Relationship Id="rId5" Type="http://schemas.openxmlformats.org/officeDocument/2006/relationships/slide" Target="slide51.xml"/><Relationship Id="rId4" Type="http://schemas.openxmlformats.org/officeDocument/2006/relationships/slide" Target="slide58.xml"/><Relationship Id="rId9" Type="http://schemas.openxmlformats.org/officeDocument/2006/relationships/image" Target="../media/image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41.png"/><Relationship Id="rId4" Type="http://schemas.openxmlformats.org/officeDocument/2006/relationships/image" Target="../media/image5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2852936"/>
            <a:ext cx="1508785" cy="366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Küp">
            <a:hlinkClick r:id="rId4" action="ppaction://hlinksldjump"/>
          </p:cNvPr>
          <p:cNvSpPr/>
          <p:nvPr/>
        </p:nvSpPr>
        <p:spPr>
          <a:xfrm>
            <a:off x="1547664" y="4078064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Konu Anlatımı 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Küp">
            <a:hlinkClick r:id="rId5" action="ppaction://hlinksldjump"/>
          </p:cNvPr>
          <p:cNvSpPr/>
          <p:nvPr/>
        </p:nvSpPr>
        <p:spPr>
          <a:xfrm>
            <a:off x="1547862" y="5157688"/>
            <a:ext cx="4032250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sp>
        <p:nvSpPr>
          <p:cNvPr id="10" name="Google Shape;196;p25"/>
          <p:cNvSpPr txBox="1">
            <a:spLocks noChangeArrowheads="1"/>
          </p:cNvSpPr>
          <p:nvPr/>
        </p:nvSpPr>
        <p:spPr bwMode="auto">
          <a:xfrm>
            <a:off x="2736056" y="6453336"/>
            <a:ext cx="3671888" cy="28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0" rIns="91425" bIns="45700"/>
          <a:lstStyle/>
          <a:p>
            <a:pPr marL="26988" indent="-1588" algn="ct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Font typeface="Noto Sans Symbols"/>
              <a:buNone/>
            </a:pPr>
            <a:r>
              <a:rPr lang="tr-TR" sz="1800" i="1" dirty="0">
                <a:sym typeface="Comic Sans MS" pitchFamily="66" charset="0"/>
              </a:rPr>
              <a:t>Hazırlayan: GÜRAY KERA</a:t>
            </a:r>
            <a:endParaRPr lang="tr-TR" sz="5300" i="1" dirty="0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0 Grup"/>
          <p:cNvGrpSpPr/>
          <p:nvPr/>
        </p:nvGrpSpPr>
        <p:grpSpPr>
          <a:xfrm>
            <a:off x="395536" y="1260049"/>
            <a:ext cx="8424935" cy="1304855"/>
            <a:chOff x="395536" y="1260049"/>
            <a:chExt cx="8424935" cy="1304855"/>
          </a:xfrm>
        </p:grpSpPr>
        <p:sp>
          <p:nvSpPr>
            <p:cNvPr id="13" name="12 Dikdörtgen"/>
            <p:cNvSpPr/>
            <p:nvPr/>
          </p:nvSpPr>
          <p:spPr>
            <a:xfrm>
              <a:off x="395536" y="1260049"/>
              <a:ext cx="835292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4000" b="1" i="1" dirty="0" smtClean="0">
                  <a:latin typeface="Arial" pitchFamily="34" charset="0"/>
                  <a:cs typeface="Arial" pitchFamily="34" charset="0"/>
                </a:rPr>
                <a:t>1.SINIF SATRANÇ DERSLERİ </a:t>
              </a:r>
            </a:p>
          </p:txBody>
        </p:sp>
        <p:sp>
          <p:nvSpPr>
            <p:cNvPr id="14" name="13 Dikdörtgen"/>
            <p:cNvSpPr/>
            <p:nvPr/>
          </p:nvSpPr>
          <p:spPr>
            <a:xfrm>
              <a:off x="395536" y="1980129"/>
              <a:ext cx="842493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3200" b="1" i="1" dirty="0" smtClean="0">
                  <a:latin typeface="Arial" pitchFamily="34" charset="0"/>
                  <a:cs typeface="Arial" pitchFamily="34" charset="0"/>
                </a:rPr>
                <a:t>Ders 7 / Piyonun Hareketi</a:t>
              </a:r>
            </a:p>
          </p:txBody>
        </p:sp>
      </p:grpSp>
      <p:sp>
        <p:nvSpPr>
          <p:cNvPr id="15" name="14 Küp">
            <a:hlinkClick r:id="rId7" action="ppaction://hlinksldjump"/>
          </p:cNvPr>
          <p:cNvSpPr/>
          <p:nvPr/>
        </p:nvSpPr>
        <p:spPr>
          <a:xfrm>
            <a:off x="1547664" y="2997448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Ders Planı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11 Metin kutusu"/>
          <p:cNvSpPr txBox="1">
            <a:spLocks noChangeArrowheads="1"/>
          </p:cNvSpPr>
          <p:nvPr/>
        </p:nvSpPr>
        <p:spPr bwMode="auto">
          <a:xfrm>
            <a:off x="179388" y="1772811"/>
            <a:ext cx="8785225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200" b="1" i="1" smtClean="0">
                <a:latin typeface="Arial" pitchFamily="34" charset="0"/>
              </a:rPr>
              <a:t>Sınıf</a:t>
            </a:r>
            <a:r>
              <a:rPr lang="tr-TR" sz="2200" b="1" i="1" dirty="0">
                <a:latin typeface="Arial" pitchFamily="34" charset="0"/>
              </a:rPr>
              <a:t>:</a:t>
            </a:r>
            <a:r>
              <a:rPr lang="tr-TR" sz="2200" i="1" dirty="0">
                <a:latin typeface="Arial" pitchFamily="34" charset="0"/>
              </a:rPr>
              <a:t> 1.Sınıflar</a:t>
            </a:r>
          </a:p>
          <a:p>
            <a:r>
              <a:rPr lang="tr-TR" sz="2200" b="1" i="1" dirty="0">
                <a:latin typeface="Arial" pitchFamily="34" charset="0"/>
              </a:rPr>
              <a:t>Konu</a:t>
            </a:r>
            <a:r>
              <a:rPr lang="tr-TR" sz="2200" i="1" dirty="0">
                <a:latin typeface="Arial" pitchFamily="34" charset="0"/>
              </a:rPr>
              <a:t>: </a:t>
            </a:r>
            <a:r>
              <a:rPr lang="tr-TR" sz="2200" i="1" dirty="0" smtClean="0">
                <a:latin typeface="Arial" pitchFamily="34" charset="0"/>
              </a:rPr>
              <a:t>Piyonun </a:t>
            </a:r>
            <a:r>
              <a:rPr lang="tr-TR" sz="2200" i="1" dirty="0">
                <a:latin typeface="Arial" pitchFamily="34" charset="0"/>
              </a:rPr>
              <a:t>özellikleri</a:t>
            </a:r>
          </a:p>
          <a:p>
            <a:r>
              <a:rPr lang="tr-TR" sz="2200" b="1" i="1" dirty="0">
                <a:latin typeface="Arial" pitchFamily="34" charset="0"/>
              </a:rPr>
              <a:t>Süre:</a:t>
            </a:r>
            <a:r>
              <a:rPr lang="tr-TR" sz="2200" i="1" dirty="0">
                <a:latin typeface="Arial" pitchFamily="34" charset="0"/>
              </a:rPr>
              <a:t> 40 dakika</a:t>
            </a:r>
          </a:p>
          <a:p>
            <a:pPr eaLnBrk="1" hangingPunct="1"/>
            <a:r>
              <a:rPr lang="tr-TR" sz="2200" b="1" i="1" dirty="0">
                <a:latin typeface="Arial" pitchFamily="34" charset="0"/>
              </a:rPr>
              <a:t>Kazanımlar: </a:t>
            </a:r>
            <a:r>
              <a:rPr lang="tr-TR" sz="2200" i="1" dirty="0" smtClean="0">
                <a:latin typeface="Arial" pitchFamily="34" charset="0"/>
              </a:rPr>
              <a:t>Piyonun hareketini öğrenir ve uygular. </a:t>
            </a:r>
          </a:p>
          <a:p>
            <a:pPr eaLnBrk="1" hangingPunct="1"/>
            <a:r>
              <a:rPr lang="tr-TR" sz="2200" i="1" dirty="0" smtClean="0">
                <a:latin typeface="Arial" pitchFamily="34" charset="0"/>
              </a:rPr>
              <a:t>Dikey, çapraz kavramlarını pekiştirir. Piyonun, gittiği yönden farklı bir yöndeki taşı alacağını bilir. </a:t>
            </a:r>
          </a:p>
          <a:p>
            <a:r>
              <a:rPr lang="tr-TR" sz="2200" b="1" i="1" dirty="0" smtClean="0">
                <a:latin typeface="Arial" pitchFamily="34" charset="0"/>
              </a:rPr>
              <a:t>Yöntem-Teknik</a:t>
            </a:r>
            <a:r>
              <a:rPr lang="tr-TR" sz="2200" b="1" i="1" dirty="0">
                <a:latin typeface="Arial" pitchFamily="34" charset="0"/>
              </a:rPr>
              <a:t>: </a:t>
            </a:r>
            <a:r>
              <a:rPr lang="tr-TR" sz="2200" i="1" dirty="0">
                <a:latin typeface="Arial" pitchFamily="34" charset="0"/>
              </a:rPr>
              <a:t>Anlatım, soru-cevap, gösterip-yaptırma, </a:t>
            </a:r>
          </a:p>
          <a:p>
            <a:r>
              <a:rPr lang="tr-TR" sz="2200" b="1" i="1" dirty="0">
                <a:latin typeface="Arial" pitchFamily="34" charset="0"/>
              </a:rPr>
              <a:t>Araç-Gereç: </a:t>
            </a:r>
            <a:r>
              <a:rPr lang="tr-TR" sz="2200" i="1" dirty="0">
                <a:latin typeface="Arial" pitchFamily="34" charset="0"/>
              </a:rPr>
              <a:t>Satranç panosu, projeksiyon cihazı, renkli mıknatıslar, silinebilen işaretleme kalemleri, okul satranç takımları, çalışma kağıtları</a:t>
            </a:r>
          </a:p>
        </p:txBody>
      </p:sp>
      <p:pic>
        <p:nvPicPr>
          <p:cNvPr id="8" name="7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1 Metin kutusu"/>
          <p:cNvSpPr txBox="1">
            <a:spLocks noChangeArrowheads="1"/>
          </p:cNvSpPr>
          <p:nvPr/>
        </p:nvSpPr>
        <p:spPr bwMode="auto">
          <a:xfrm>
            <a:off x="250825" y="1498600"/>
            <a:ext cx="8713788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tr-TR" sz="2200" b="1" i="1" dirty="0">
                <a:latin typeface="Arial" pitchFamily="34" charset="0"/>
              </a:rPr>
              <a:t>İşleyiş:</a:t>
            </a:r>
            <a:r>
              <a:rPr lang="tr-TR" sz="2200" i="1" dirty="0">
                <a:latin typeface="Arial" pitchFamily="34" charset="0"/>
              </a:rPr>
              <a:t> Slayttaki sunuları projeksiyon cihazı ile tahtada veya satranç eğitim panosunda sıra ile anlatırız. Eğitmen taşların yerlerini ve sayısını değiştirerek yeni sorular ekleyebilir.</a:t>
            </a:r>
          </a:p>
          <a:p>
            <a:pPr marL="0" lvl="1"/>
            <a:endParaRPr lang="tr-TR" sz="2200" i="1" dirty="0">
              <a:latin typeface="Arial" pitchFamily="34" charset="0"/>
            </a:endParaRPr>
          </a:p>
          <a:p>
            <a:pPr marL="0" lvl="1"/>
            <a:r>
              <a:rPr lang="tr-TR" sz="2200" b="1" i="1" dirty="0">
                <a:latin typeface="Arial" pitchFamily="34" charset="0"/>
              </a:rPr>
              <a:t>Ölçme-değerlendirme: </a:t>
            </a:r>
            <a:r>
              <a:rPr lang="tr-TR" sz="2200" i="1" dirty="0">
                <a:latin typeface="Arial" pitchFamily="34" charset="0"/>
              </a:rPr>
              <a:t>Ders bitiminde öğrencilere alıştırmalardan oluşan çalışma kağıdı verilir. Alıştırmalarla ilgili bir iki örnek panoda gösterilerek etkinliğe geçilir. </a:t>
            </a:r>
          </a:p>
          <a:p>
            <a:pPr marL="0" lvl="1"/>
            <a:r>
              <a:rPr lang="tr-TR" sz="2200" i="1" dirty="0">
                <a:latin typeface="Arial" pitchFamily="34" charset="0"/>
              </a:rPr>
              <a:t>Sınıf içindeki çalışmalarda eğitmen, öğrencilerin arasında gezerek verilen cevapları değerlendirir. Doğru cevaplara +, yanlış cevaplara – verilir. Yanlış cevaplar için öğrenciye hatırlatma ve ipucu verilir. Kontrol için tekrar göstermesi istenir. </a:t>
            </a:r>
          </a:p>
          <a:p>
            <a:pPr marL="0" lvl="1"/>
            <a:r>
              <a:rPr lang="tr-TR" sz="2200" i="1" dirty="0">
                <a:latin typeface="Arial" pitchFamily="34" charset="0"/>
              </a:rPr>
              <a:t>Zamanın durumuna göre ev etkinliği olarak ta devam edilebilir.  Yapılacak bu çalışmalar için öğrencilere bir hafta süre verilir. </a:t>
            </a:r>
          </a:p>
          <a:p>
            <a:pPr marL="0" lvl="1"/>
            <a:r>
              <a:rPr lang="tr-TR" sz="2200" i="1" dirty="0">
                <a:latin typeface="Arial" pitchFamily="34" charset="0"/>
              </a:rPr>
              <a:t>Sonuçlar kayıt altına alınarak ilerleme gözlemlenir. </a:t>
            </a:r>
          </a:p>
          <a:p>
            <a:pPr marL="0" lvl="1"/>
            <a:endParaRPr lang="tr-TR" sz="2200" i="1" dirty="0">
              <a:latin typeface="Arial" pitchFamily="34" charset="0"/>
            </a:endParaRPr>
          </a:p>
        </p:txBody>
      </p:sp>
      <p:pic>
        <p:nvPicPr>
          <p:cNvPr id="9" name="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1284313" y="1916832"/>
          <a:ext cx="6384032" cy="3840480"/>
        </p:xfrm>
        <a:graphic>
          <a:graphicData uri="http://schemas.openxmlformats.org/drawingml/2006/table">
            <a:tbl>
              <a:tblPr firstRow="1" bandRow="1">
                <a:tableStyleId>{448EF3B1-CE5E-465F-8E57-AA632BA30DCE}</a:tableStyleId>
              </a:tblPr>
              <a:tblGrid>
                <a:gridCol w="1919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1.dxc5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1.dxe5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1…dxe4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1…cxd5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1.dxc5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1.exd3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1.bxc6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1…bxa3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200" i="1" dirty="0" smtClean="0">
                          <a:latin typeface="Arial" pitchFamily="34" charset="0"/>
                        </a:rPr>
                        <a:t>Alıştırma 9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1…dxc5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11 Metin kutusu"/>
          <p:cNvSpPr txBox="1">
            <a:spLocks noChangeArrowheads="1"/>
          </p:cNvSpPr>
          <p:nvPr/>
        </p:nvSpPr>
        <p:spPr bwMode="auto">
          <a:xfrm>
            <a:off x="1259633" y="1340768"/>
            <a:ext cx="69847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tr-TR" sz="2200" b="1" i="1" dirty="0" smtClean="0">
                <a:latin typeface="Arial" pitchFamily="34" charset="0"/>
              </a:rPr>
              <a:t>Çalışma kağıdı cevap anahtarı:</a:t>
            </a:r>
            <a:r>
              <a:rPr lang="tr-TR" sz="2200" i="1" dirty="0" smtClean="0">
                <a:latin typeface="Arial" pitchFamily="34" charset="0"/>
              </a:rPr>
              <a:t>.  </a:t>
            </a:r>
            <a:endParaRPr lang="tr-TR" sz="2200" i="1" dirty="0">
              <a:latin typeface="Arial" pitchFamily="34" charset="0"/>
            </a:endParaRP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3" name="1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924300" y="1341438"/>
            <a:ext cx="4824413" cy="4535487"/>
          </a:xfrm>
          <a:prstGeom prst="wedgeRoundRectCallout">
            <a:avLst>
              <a:gd name="adj1" fmla="val -62084"/>
              <a:gd name="adj2" fmla="val -10086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>
                <a:sym typeface="Comic Sans MS" pitchFamily="66" charset="0"/>
              </a:rPr>
              <a:t>Bu </a:t>
            </a:r>
            <a:r>
              <a:rPr lang="tr-TR" sz="3600" b="1" i="1" dirty="0" smtClean="0">
                <a:sym typeface="Comic Sans MS" pitchFamily="66" charset="0"/>
              </a:rPr>
              <a:t>dersimizde,     </a:t>
            </a:r>
            <a:r>
              <a:rPr lang="tr-TR" sz="3600" b="1" i="1" dirty="0" smtClean="0">
                <a:solidFill>
                  <a:srgbClr val="FF0000"/>
                </a:solidFill>
                <a:sym typeface="Comic Sans MS" pitchFamily="66" charset="0"/>
              </a:rPr>
              <a:t>Piyonun </a:t>
            </a:r>
            <a:r>
              <a:rPr lang="tr-TR" sz="3600" b="1" i="1" dirty="0">
                <a:solidFill>
                  <a:srgbClr val="FF0000"/>
                </a:solidFill>
                <a:sym typeface="Comic Sans MS" pitchFamily="66" charset="0"/>
              </a:rPr>
              <a:t>özelliklerini </a:t>
            </a:r>
            <a:r>
              <a:rPr lang="tr-TR" sz="3600" b="1" i="1" dirty="0" smtClean="0">
                <a:sym typeface="Comic Sans MS" pitchFamily="66" charset="0"/>
              </a:rPr>
              <a:t>öğreneceğiz.</a:t>
            </a:r>
          </a:p>
        </p:txBody>
      </p:sp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281038" y="2649065"/>
            <a:ext cx="1691882" cy="363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2560"/>
              <a:gd name="adj2" fmla="val 6359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Piyonların çok küçük ayakları olduğu için, adımları da küçük olur.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5174"/>
              <a:gd name="adj2" fmla="val 613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Piyon, bulunduğu yatayda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ileriye doğru bir kare düz </a:t>
            </a:r>
            <a:r>
              <a:rPr lang="tr-TR" sz="2800" b="1" i="1" dirty="0" smtClean="0">
                <a:sym typeface="Comic Sans MS" pitchFamily="66" charset="0"/>
              </a:rPr>
              <a:t>adım atar. 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1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4302"/>
              <a:gd name="adj2" fmla="val 6222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Bulunduğu yataydan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bir kare</a:t>
            </a: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 ileriye doğru… </a:t>
            </a:r>
            <a:endParaRPr lang="tr-TR" sz="28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2559"/>
              <a:gd name="adj2" fmla="val 6313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Başlangıç konumundaki bir piyon, isterse bulunduğu yataydan ileriye doğru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iki adım </a:t>
            </a: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atabilir.</a:t>
            </a:r>
            <a:endParaRPr lang="tr-TR" sz="28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5610"/>
              <a:gd name="adj2" fmla="val 6177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Unutmayınız…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Sadece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başlangıç konumundaki </a:t>
            </a: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herhangi bir piyon,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iki kare </a:t>
            </a: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ilerleyebilir.</a:t>
            </a:r>
            <a:endParaRPr lang="tr-TR" sz="28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5174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Başlangıç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 </a:t>
            </a: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konumundan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iki kare ileri…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Yay’a basıp zıplamak gibi…</a:t>
            </a:r>
            <a:endParaRPr lang="tr-TR" sz="28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431"/>
              <a:gd name="adj2" fmla="val 6222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İlk hamlesinde isterse iki kare, isterse bir kare…</a:t>
            </a:r>
            <a:endParaRPr lang="tr-TR" sz="28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5610"/>
              <a:gd name="adj2" fmla="val 6177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Başlangıç konumundan ayrılmış,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oyuna girmiş </a:t>
            </a: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piyonlar artık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iki kare ilerleyemezler.</a:t>
            </a:r>
            <a:endParaRPr lang="tr-TR" sz="2800" b="1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431"/>
              <a:gd name="adj2" fmla="val 613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Oyuna girmiş her piyon bulunduğu yataydaki kareden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bir kare ileri gider. </a:t>
            </a:r>
            <a:endParaRPr lang="tr-TR" sz="2800" b="1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1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6046"/>
              <a:gd name="adj2" fmla="val 6222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Bakın…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Bu konumda piyonlar kilitlendi.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924300" y="1341438"/>
            <a:ext cx="4824413" cy="4535487"/>
          </a:xfrm>
          <a:prstGeom prst="wedgeRoundRectCallout">
            <a:avLst>
              <a:gd name="adj1" fmla="val -64835"/>
              <a:gd name="adj2" fmla="val -2244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Piyonlar </a:t>
            </a: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taşların üzerinden atlayamazlar.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Bulunduğu yataydaki kareden </a:t>
            </a: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yanlara, geriye ve çaprazlara gidemezler.</a:t>
            </a:r>
            <a:endParaRPr lang="tr-TR" sz="3600" b="1" dirty="0">
              <a:solidFill>
                <a:srgbClr val="C00000"/>
              </a:solidFill>
            </a:endParaRPr>
          </a:p>
        </p:txBody>
      </p:sp>
      <p:pic>
        <p:nvPicPr>
          <p:cNvPr id="7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281929" y="2003144"/>
            <a:ext cx="1991412" cy="4280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867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Geriye gidemezler…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3" name="12 Resim" descr="wro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152" y="2492896"/>
            <a:ext cx="2876914" cy="1955403"/>
          </a:xfrm>
          <a:prstGeom prst="rect">
            <a:avLst/>
          </a:prstGeom>
        </p:spPr>
      </p:pic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1" name="9 Resim" descr="King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6046"/>
              <a:gd name="adj2" fmla="val 5903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Çaprazlara gidemezler…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3" name="12 Resim" descr="wro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152" y="2492896"/>
            <a:ext cx="2876914" cy="1955403"/>
          </a:xfrm>
          <a:prstGeom prst="rect">
            <a:avLst/>
          </a:prstGeom>
        </p:spPr>
      </p:pic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1" name="9 Resim" descr="King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Google Shape;335;p41"/>
          <p:cNvSpPr>
            <a:spLocks noChangeArrowheads="1"/>
          </p:cNvSpPr>
          <p:nvPr/>
        </p:nvSpPr>
        <p:spPr bwMode="auto">
          <a:xfrm>
            <a:off x="5580112" y="1340768"/>
            <a:ext cx="3384550" cy="3240087"/>
          </a:xfrm>
          <a:prstGeom prst="wedgeRoundRectCallout">
            <a:avLst>
              <a:gd name="adj1" fmla="val 4303"/>
              <a:gd name="adj2" fmla="val 613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Yanlara gidemezler…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3" name="12 Resim" descr="wro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152" y="2492896"/>
            <a:ext cx="2876914" cy="1955403"/>
          </a:xfrm>
          <a:prstGeom prst="rect">
            <a:avLst/>
          </a:prstGeom>
        </p:spPr>
      </p:pic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1" name="9 Resim" descr="King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867"/>
              <a:gd name="adj2" fmla="val 613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Taşın üzerinden atlayamazlar…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latin typeface="Comic Sans MS" pitchFamily="66" charset="0"/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3" name="12 Resim" descr="wro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152" y="2492896"/>
            <a:ext cx="2876914" cy="1955403"/>
          </a:xfrm>
          <a:prstGeom prst="rect">
            <a:avLst/>
          </a:prstGeom>
        </p:spPr>
      </p:pic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1" name="9 Resim" descr="King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2699792" y="1341438"/>
            <a:ext cx="6048921" cy="4535487"/>
          </a:xfrm>
          <a:prstGeom prst="wedgeRoundRectCallout">
            <a:avLst>
              <a:gd name="adj1" fmla="val -62815"/>
              <a:gd name="adj2" fmla="val -19516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Piyon taş alırken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rakibini şaşırtır.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3600" b="1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olidFill>
                  <a:schemeClr val="bg1"/>
                </a:solidFill>
                <a:sym typeface="Comic Sans MS" pitchFamily="66" charset="0"/>
              </a:rPr>
              <a:t>Bulunduğu kareden ileriye doğru, </a:t>
            </a: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bir kare çaprazındaki taşı alır.</a:t>
            </a:r>
            <a:endParaRPr lang="tr-TR" sz="3600" b="1" dirty="0">
              <a:solidFill>
                <a:srgbClr val="C00000"/>
              </a:solidFill>
            </a:endParaRPr>
          </a:p>
        </p:txBody>
      </p:sp>
      <p:pic>
        <p:nvPicPr>
          <p:cNvPr id="7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76248" y="2029251"/>
            <a:ext cx="1991412" cy="4280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4303"/>
              <a:gd name="adj2" fmla="val 613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Hamle sırası beyazın…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Beyaz piyon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çaprazına</a:t>
            </a:r>
            <a:r>
              <a:rPr lang="tr-TR" sz="2800" b="1" i="1" dirty="0" smtClean="0">
                <a:sym typeface="Comic Sans MS" pitchFamily="66" charset="0"/>
              </a:rPr>
              <a:t> gelmiş taşı alabilir.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4303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Çaprazdaki taş alındı.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Hamle sırası siyah taşlarda…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4738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olidFill>
                  <a:srgbClr val="C00000"/>
                </a:solidFill>
                <a:sym typeface="Comic Sans MS" pitchFamily="66" charset="0"/>
              </a:rPr>
              <a:t>Piyon hem ileri,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olidFill>
                  <a:srgbClr val="C00000"/>
                </a:solidFill>
                <a:sym typeface="Comic Sans MS" pitchFamily="66" charset="0"/>
              </a:rPr>
              <a:t>hem çapraz hamleler ile bir taşı alamaz.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olidFill>
                  <a:schemeClr val="bg1"/>
                </a:solidFill>
                <a:sym typeface="Comic Sans MS" pitchFamily="66" charset="0"/>
              </a:rPr>
              <a:t>Bulunduğu karenin çaprazında taş varsa alabiliriz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3" name="12 Resim" descr="wro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1760" y="4005064"/>
            <a:ext cx="2876914" cy="1955403"/>
          </a:xfrm>
          <a:prstGeom prst="rect">
            <a:avLst/>
          </a:prstGeom>
        </p:spPr>
      </p:pic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1" name="9 Resim" descr="King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2411760" y="1341438"/>
            <a:ext cx="6336953" cy="4535487"/>
          </a:xfrm>
          <a:prstGeom prst="wedgeRoundRectCallout">
            <a:avLst>
              <a:gd name="adj1" fmla="val -59757"/>
              <a:gd name="adj2" fmla="val -19191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Her piyonun hedefi,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son yataya </a:t>
            </a:r>
            <a:r>
              <a:rPr lang="tr-TR" sz="3600" b="1" i="1" dirty="0" smtClean="0">
                <a:sym typeface="Comic Sans MS" pitchFamily="66" charset="0"/>
              </a:rPr>
              <a:t>çıkabilmektir.</a:t>
            </a:r>
            <a:endParaRPr lang="tr-TR" sz="3600" b="1" dirty="0">
              <a:solidFill>
                <a:srgbClr val="C00000"/>
              </a:solidFill>
            </a:endParaRPr>
          </a:p>
        </p:txBody>
      </p:sp>
      <p:pic>
        <p:nvPicPr>
          <p:cNvPr id="7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76248" y="2029251"/>
            <a:ext cx="1991412" cy="4280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2559"/>
              <a:gd name="adj2" fmla="val 6177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Hamle beyazda, bir hamle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sonra hedefi gerçekleşecek.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Son yataya</a:t>
            </a:r>
            <a:r>
              <a:rPr lang="tr-TR" sz="2800" b="1" i="1" dirty="0" smtClean="0">
                <a:sym typeface="Comic Sans MS" pitchFamily="66" charset="0"/>
              </a:rPr>
              <a:t> çıkacak.</a:t>
            </a:r>
            <a:endParaRPr lang="tr-TR" sz="28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2411760" y="1341438"/>
            <a:ext cx="6336953" cy="4535487"/>
          </a:xfrm>
          <a:prstGeom prst="wedgeRoundRectCallout">
            <a:avLst>
              <a:gd name="adj1" fmla="val -58593"/>
              <a:gd name="adj2" fmla="val -2179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Son yataya çıkmayı başaran her piyon ödüllendirilir.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Piyonun son yataya çıkmasına </a:t>
            </a:r>
            <a:r>
              <a:rPr lang="tr-TR" sz="3600" b="1" i="1" dirty="0" smtClean="0">
                <a:solidFill>
                  <a:srgbClr val="FF0000"/>
                </a:solidFill>
                <a:sym typeface="Comic Sans MS" pitchFamily="66" charset="0"/>
              </a:rPr>
              <a:t>‘’Terfi’’ </a:t>
            </a:r>
            <a:r>
              <a:rPr lang="tr-TR" sz="3600" b="1" i="1" dirty="0" smtClean="0">
                <a:sym typeface="Comic Sans MS" pitchFamily="66" charset="0"/>
              </a:rPr>
              <a:t>denir.</a:t>
            </a:r>
          </a:p>
        </p:txBody>
      </p:sp>
      <p:pic>
        <p:nvPicPr>
          <p:cNvPr id="7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76248" y="2029251"/>
            <a:ext cx="1991412" cy="4280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Bulut Belirtme Çizgisi"/>
          <p:cNvSpPr/>
          <p:nvPr/>
        </p:nvSpPr>
        <p:spPr>
          <a:xfrm>
            <a:off x="6084168" y="1268760"/>
            <a:ext cx="2520280" cy="1440160"/>
          </a:xfrm>
          <a:prstGeom prst="cloudCallout">
            <a:avLst>
              <a:gd name="adj1" fmla="val -78505"/>
              <a:gd name="adj2" fmla="val 10659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2" name="11 Resim" descr="p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208" y="1819672"/>
            <a:ext cx="457200" cy="457200"/>
          </a:xfrm>
          <a:prstGeom prst="rect">
            <a:avLst/>
          </a:prstGeom>
        </p:spPr>
      </p:pic>
      <p:pic>
        <p:nvPicPr>
          <p:cNvPr id="14" name="13 Resim" descr="p1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8344" y="1556792"/>
            <a:ext cx="457200" cy="457200"/>
          </a:xfrm>
          <a:prstGeom prst="rect">
            <a:avLst/>
          </a:prstGeom>
        </p:spPr>
      </p:pic>
      <p:pic>
        <p:nvPicPr>
          <p:cNvPr id="15" name="14 Resim" descr="p111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64288" y="2107704"/>
            <a:ext cx="457200" cy="457200"/>
          </a:xfrm>
          <a:prstGeom prst="rect">
            <a:avLst/>
          </a:prstGeom>
        </p:spPr>
      </p:pic>
      <p:pic>
        <p:nvPicPr>
          <p:cNvPr id="16" name="15 Resim" descr="xx11111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0272" y="1531640"/>
            <a:ext cx="457200" cy="457200"/>
          </a:xfrm>
          <a:prstGeom prst="rect">
            <a:avLst/>
          </a:prstGeom>
        </p:spPr>
      </p:pic>
      <p:sp>
        <p:nvSpPr>
          <p:cNvPr id="18" name="Google Shape;335;p41"/>
          <p:cNvSpPr>
            <a:spLocks noChangeArrowheads="1"/>
          </p:cNvSpPr>
          <p:nvPr/>
        </p:nvSpPr>
        <p:spPr bwMode="auto">
          <a:xfrm>
            <a:off x="5580063" y="2780928"/>
            <a:ext cx="3384550" cy="1800597"/>
          </a:xfrm>
          <a:prstGeom prst="wedgeRoundRectCallout">
            <a:avLst>
              <a:gd name="adj1" fmla="val 2124"/>
              <a:gd name="adj2" fmla="val 6859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b="1" i="1" dirty="0" smtClean="0">
                <a:sym typeface="Comic Sans MS" pitchFamily="66" charset="0"/>
              </a:rPr>
              <a:t>Son yataya çıkacak bir piyon, </a:t>
            </a:r>
            <a:r>
              <a:rPr lang="tr-TR" sz="2400" b="1" i="1" dirty="0" smtClean="0">
                <a:solidFill>
                  <a:srgbClr val="C00000"/>
                </a:solidFill>
                <a:sym typeface="Comic Sans MS" pitchFamily="66" charset="0"/>
              </a:rPr>
              <a:t>vezir, kale, at veya fil’e </a:t>
            </a:r>
            <a:r>
              <a:rPr lang="tr-TR" sz="2400" b="1" i="1" dirty="0" smtClean="0">
                <a:sym typeface="Comic Sans MS" pitchFamily="66" charset="0"/>
              </a:rPr>
              <a:t>dönüşebilir.</a:t>
            </a:r>
            <a:endParaRPr lang="tr-TR" sz="24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pSp>
        <p:nvGrpSpPr>
          <p:cNvPr id="19" name="1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0" name="1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2" name="2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3" name="2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4" name="2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5" name="24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6" name="9 Resim" descr="King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4" name="13 Bulut Belirtme Çizgisi"/>
          <p:cNvSpPr/>
          <p:nvPr/>
        </p:nvSpPr>
        <p:spPr>
          <a:xfrm>
            <a:off x="6084168" y="1268760"/>
            <a:ext cx="2520280" cy="1440160"/>
          </a:xfrm>
          <a:prstGeom prst="cloudCallout">
            <a:avLst>
              <a:gd name="adj1" fmla="val -82016"/>
              <a:gd name="adj2" fmla="val -2313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5" name="14 Resim" descr="p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208" y="1819672"/>
            <a:ext cx="457200" cy="457200"/>
          </a:xfrm>
          <a:prstGeom prst="rect">
            <a:avLst/>
          </a:prstGeom>
        </p:spPr>
      </p:pic>
      <p:pic>
        <p:nvPicPr>
          <p:cNvPr id="16" name="15 Resim" descr="p1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8344" y="1556792"/>
            <a:ext cx="457200" cy="457200"/>
          </a:xfrm>
          <a:prstGeom prst="rect">
            <a:avLst/>
          </a:prstGeom>
        </p:spPr>
      </p:pic>
      <p:pic>
        <p:nvPicPr>
          <p:cNvPr id="17" name="16 Resim" descr="p111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64288" y="2107704"/>
            <a:ext cx="457200" cy="457200"/>
          </a:xfrm>
          <a:prstGeom prst="rect">
            <a:avLst/>
          </a:prstGeom>
        </p:spPr>
      </p:pic>
      <p:pic>
        <p:nvPicPr>
          <p:cNvPr id="18" name="17 Resim" descr="xx11111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0272" y="1531640"/>
            <a:ext cx="457200" cy="457200"/>
          </a:xfrm>
          <a:prstGeom prst="rect">
            <a:avLst/>
          </a:prstGeom>
        </p:spPr>
      </p:pic>
      <p:sp>
        <p:nvSpPr>
          <p:cNvPr id="19" name="Google Shape;335;p41"/>
          <p:cNvSpPr>
            <a:spLocks noChangeArrowheads="1"/>
          </p:cNvSpPr>
          <p:nvPr/>
        </p:nvSpPr>
        <p:spPr bwMode="auto">
          <a:xfrm>
            <a:off x="5580063" y="3068960"/>
            <a:ext cx="3384550" cy="1512565"/>
          </a:xfrm>
          <a:prstGeom prst="wedgeRoundRectCallout">
            <a:avLst>
              <a:gd name="adj1" fmla="val 3431"/>
              <a:gd name="adj2" fmla="val 73472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Hangi taşa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terfi etsek</a:t>
            </a:r>
            <a:r>
              <a:rPr lang="tr-TR" sz="2800" b="1" i="1" dirty="0" smtClean="0">
                <a:sym typeface="Comic Sans MS" pitchFamily="66" charset="0"/>
              </a:rPr>
              <a:t> acaba?</a:t>
            </a:r>
            <a:endParaRPr lang="tr-TR" sz="2800" b="1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pSp>
        <p:nvGrpSpPr>
          <p:cNvPr id="20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3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6" name="25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7" name="9 Resim" descr="King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2995"/>
              <a:gd name="adj2" fmla="val 5994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Son yataya çıkan piyon, oyundan çıkar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ve geldiği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son yataydaki </a:t>
            </a:r>
            <a:r>
              <a:rPr lang="tr-TR" sz="2800" b="1" i="1" dirty="0" smtClean="0">
                <a:sym typeface="Comic Sans MS" pitchFamily="66" charset="0"/>
              </a:rPr>
              <a:t>kareye,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seçtiği taşı yerleştirir.</a:t>
            </a:r>
            <a:endParaRPr lang="tr-TR" sz="2800" b="1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2411760" y="1341438"/>
            <a:ext cx="6336953" cy="4535487"/>
          </a:xfrm>
          <a:prstGeom prst="wedgeRoundRectCallout">
            <a:avLst>
              <a:gd name="adj1" fmla="val -59990"/>
              <a:gd name="adj2" fmla="val -2244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Sadece piyonların son yataya ulaştığında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terfi etme</a:t>
            </a:r>
            <a:r>
              <a:rPr lang="tr-TR" sz="3600" b="1" i="1" dirty="0" smtClean="0">
                <a:sym typeface="Comic Sans MS" pitchFamily="66" charset="0"/>
              </a:rPr>
              <a:t> hakkı vardır.</a:t>
            </a:r>
          </a:p>
        </p:txBody>
      </p:sp>
      <p:pic>
        <p:nvPicPr>
          <p:cNvPr id="7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76248" y="2029251"/>
            <a:ext cx="1991412" cy="4280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2124"/>
              <a:gd name="adj2" fmla="val 608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Hangi piyon taş alabilir?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Tek tek piyonlarımızı gezerek inceleyelim.</a:t>
            </a:r>
            <a:endParaRPr lang="tr-TR" sz="28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2124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ym typeface="Comic Sans MS" pitchFamily="66" charset="0"/>
              </a:rPr>
              <a:t>Piyon, bulunduğu yataydaki kareden </a:t>
            </a:r>
            <a:r>
              <a:rPr lang="tr-TR" sz="2600" b="1" i="1" dirty="0" smtClean="0">
                <a:solidFill>
                  <a:srgbClr val="C00000"/>
                </a:solidFill>
                <a:sym typeface="Comic Sans MS" pitchFamily="66" charset="0"/>
              </a:rPr>
              <a:t>geriye doğru hamle yapamaz.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olidFill>
                  <a:schemeClr val="bg1"/>
                </a:solidFill>
                <a:sym typeface="Comic Sans MS" pitchFamily="66" charset="0"/>
              </a:rPr>
              <a:t>Bu bakımdan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600" b="1" i="1" dirty="0" smtClean="0">
                <a:solidFill>
                  <a:schemeClr val="bg1"/>
                </a:solidFill>
                <a:sym typeface="Comic Sans MS" pitchFamily="66" charset="0"/>
              </a:rPr>
              <a:t> atı alamıyor.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2995"/>
              <a:gd name="adj2" fmla="val 613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Geriye</a:t>
            </a:r>
            <a:r>
              <a:rPr lang="tr-TR" sz="2800" b="1" i="1" dirty="0" smtClean="0">
                <a:sym typeface="Comic Sans MS" pitchFamily="66" charset="0"/>
              </a:rPr>
              <a:t>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doğru hamle yapamaz.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Bu bakımdan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 veziri de alamıyor.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867"/>
              <a:gd name="adj2" fmla="val 613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Fil de alınamıyor.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Piyon,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ileriye doğru bir kare çaprazındaki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taşı alabilir.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4302"/>
              <a:gd name="adj2" fmla="val 5903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Yana</a:t>
            </a:r>
            <a:r>
              <a:rPr lang="tr-TR" sz="2800" b="1" i="1" dirty="0" smtClean="0">
                <a:sym typeface="Comic Sans MS" pitchFamily="66" charset="0"/>
              </a:rPr>
              <a:t>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doğru hamle yapamaz.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Bu bakımdan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 piyonu da alamıyor.</a:t>
            </a:r>
          </a:p>
        </p:txBody>
      </p:sp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1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2995"/>
              <a:gd name="adj2" fmla="val 6222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İleriye doğru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bir kare çaprazındaki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taşı alabilir.</a:t>
            </a:r>
          </a:p>
        </p:txBody>
      </p:sp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1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867"/>
              <a:gd name="adj2" fmla="val 613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Konumu inceleyelim.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Piyon atı alabilir veya bir kare ilerleyebilir.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4738"/>
              <a:gd name="adj2" fmla="val 608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Taş almak zorunlu değildir.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Ancak rakibimizin taşlarını azaltmak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iyi bir plandır.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4540" y="4731857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Google Shape;203;p26"/>
          <p:cNvSpPr>
            <a:spLocks noChangeArrowheads="1"/>
          </p:cNvSpPr>
          <p:nvPr/>
        </p:nvSpPr>
        <p:spPr bwMode="auto">
          <a:xfrm>
            <a:off x="1979712" y="1268760"/>
            <a:ext cx="6624736" cy="4536504"/>
          </a:xfrm>
          <a:prstGeom prst="wedgeRoundRectCallout">
            <a:avLst>
              <a:gd name="adj1" fmla="val -55471"/>
              <a:gd name="adj2" fmla="val -11502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>
              <a:buClr>
                <a:srgbClr val="000000"/>
              </a:buClr>
            </a:pPr>
            <a:r>
              <a:rPr lang="tr-TR" sz="3000" b="1" i="1" dirty="0" smtClean="0">
                <a:sym typeface="Comic Sans MS" pitchFamily="66" charset="0"/>
              </a:rPr>
              <a:t>* Piyon, ileriye doğru </a:t>
            </a:r>
          </a:p>
          <a:p>
            <a:pPr>
              <a:buClr>
                <a:srgbClr val="000000"/>
              </a:buClr>
            </a:pPr>
            <a:r>
              <a:rPr lang="tr-TR" sz="3000" b="1" i="1" dirty="0" smtClean="0">
                <a:sym typeface="Comic Sans MS" pitchFamily="66" charset="0"/>
              </a:rPr>
              <a:t>bir kare düz ilerler.</a:t>
            </a:r>
            <a:endParaRPr lang="tr-TR" sz="3000" b="1" i="1" dirty="0">
              <a:sym typeface="Comic Sans MS" pitchFamily="66" charset="0"/>
            </a:endParaRPr>
          </a:p>
          <a:p>
            <a:pPr>
              <a:buClr>
                <a:srgbClr val="000000"/>
              </a:buClr>
            </a:pPr>
            <a:r>
              <a:rPr lang="tr-TR" sz="3000" b="1" i="1" dirty="0" smtClean="0">
                <a:sym typeface="Comic Sans MS" pitchFamily="66" charset="0"/>
              </a:rPr>
              <a:t>* Başlangıç konumundayken isterse ileriye doğru iki kare ilerleyebilir.</a:t>
            </a:r>
            <a:endParaRPr lang="tr-TR" sz="3000" b="1" i="1" dirty="0">
              <a:sym typeface="Comic Sans MS" pitchFamily="66" charset="0"/>
            </a:endParaRPr>
          </a:p>
          <a:p>
            <a:pPr>
              <a:buClr>
                <a:srgbClr val="000000"/>
              </a:buClr>
            </a:pPr>
            <a:r>
              <a:rPr lang="tr-TR" sz="3000" b="1" i="1" dirty="0" smtClean="0">
                <a:sym typeface="Comic Sans MS" pitchFamily="66" charset="0"/>
              </a:rPr>
              <a:t>* Taşların </a:t>
            </a:r>
            <a:r>
              <a:rPr lang="tr-TR" sz="3000" b="1" i="1" dirty="0">
                <a:sym typeface="Comic Sans MS" pitchFamily="66" charset="0"/>
              </a:rPr>
              <a:t>üzerinden </a:t>
            </a:r>
            <a:r>
              <a:rPr lang="tr-TR" sz="3000" b="1" i="1" dirty="0" smtClean="0">
                <a:sym typeface="Comic Sans MS" pitchFamily="66" charset="0"/>
              </a:rPr>
              <a:t>atlayamaz,</a:t>
            </a:r>
          </a:p>
          <a:p>
            <a:pPr>
              <a:buClr>
                <a:srgbClr val="000000"/>
              </a:buClr>
            </a:pPr>
            <a:r>
              <a:rPr lang="tr-TR" sz="3000" b="1" i="1" dirty="0" smtClean="0">
                <a:sym typeface="Comic Sans MS" pitchFamily="66" charset="0"/>
              </a:rPr>
              <a:t>* Yanlara geriye ve çapraza doğru (çaprazında taş yoksa) hamle yapamaz.</a:t>
            </a:r>
          </a:p>
        </p:txBody>
      </p:sp>
      <p:pic>
        <p:nvPicPr>
          <p:cNvPr id="7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-7871" y="2348880"/>
            <a:ext cx="2031508" cy="4366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Google Shape;203;p26"/>
          <p:cNvSpPr>
            <a:spLocks noChangeArrowheads="1"/>
          </p:cNvSpPr>
          <p:nvPr/>
        </p:nvSpPr>
        <p:spPr bwMode="auto">
          <a:xfrm>
            <a:off x="1979712" y="1268760"/>
            <a:ext cx="6768752" cy="3960440"/>
          </a:xfrm>
          <a:prstGeom prst="wedgeRoundRectCallout">
            <a:avLst>
              <a:gd name="adj1" fmla="val -55471"/>
              <a:gd name="adj2" fmla="val -11502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>
              <a:buClr>
                <a:srgbClr val="000000"/>
              </a:buClr>
            </a:pPr>
            <a:r>
              <a:rPr lang="tr-TR" sz="3000" b="1" i="1" dirty="0" smtClean="0">
                <a:sym typeface="Comic Sans MS" pitchFamily="66" charset="0"/>
              </a:rPr>
              <a:t>* İleriye doğru bir kare çaprazındaki taşı alabilir.</a:t>
            </a:r>
          </a:p>
          <a:p>
            <a:pPr>
              <a:buClr>
                <a:srgbClr val="000000"/>
              </a:buClr>
            </a:pPr>
            <a:r>
              <a:rPr lang="tr-TR" sz="3000" b="1" i="1" dirty="0" smtClean="0">
                <a:sym typeface="Comic Sans MS" pitchFamily="66" charset="0"/>
              </a:rPr>
              <a:t>* Son yataya çıkan piyon, </a:t>
            </a:r>
          </a:p>
          <a:p>
            <a:pPr>
              <a:buClr>
                <a:srgbClr val="000000"/>
              </a:buClr>
            </a:pPr>
            <a:r>
              <a:rPr lang="tr-TR" sz="3000" b="1" i="1" dirty="0" smtClean="0">
                <a:sym typeface="Comic Sans MS" pitchFamily="66" charset="0"/>
              </a:rPr>
              <a:t>piyon olarak kalamaz. Vezir, kale, at veya fil olacak şekilde terfi etme hakkı vardır. Şaha terfi edemez.</a:t>
            </a:r>
            <a:endParaRPr lang="en-US" sz="3000" b="1" i="1" dirty="0">
              <a:sym typeface="Comic Sans MS" pitchFamily="66" charset="0"/>
            </a:endParaRPr>
          </a:p>
        </p:txBody>
      </p:sp>
      <p:pic>
        <p:nvPicPr>
          <p:cNvPr id="7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-7871" y="2348880"/>
            <a:ext cx="2031508" cy="4366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Küp"/>
          <p:cNvSpPr/>
          <p:nvPr/>
        </p:nvSpPr>
        <p:spPr>
          <a:xfrm>
            <a:off x="1042988" y="1268413"/>
            <a:ext cx="6913562" cy="720725"/>
          </a:xfrm>
          <a:prstGeom prst="cube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Alıştırmalar</a:t>
            </a:r>
            <a:endParaRPr lang="tr-TR" b="1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10 Grup"/>
          <p:cNvGrpSpPr/>
          <p:nvPr/>
        </p:nvGrpSpPr>
        <p:grpSpPr>
          <a:xfrm>
            <a:off x="1071303" y="2564904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" name="6 Küp">
              <a:hlinkClick r:id="rId3" action="ppaction://hlinksldjump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9" name="8 Metin kutusu">
              <a:hlinkClick r:id="rId3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dirty="0"/>
                <a:t>1. SORU</a:t>
              </a:r>
            </a:p>
          </p:txBody>
        </p:sp>
      </p:grpSp>
      <p:grpSp>
        <p:nvGrpSpPr>
          <p:cNvPr id="3" name="47 Grup"/>
          <p:cNvGrpSpPr/>
          <p:nvPr/>
        </p:nvGrpSpPr>
        <p:grpSpPr>
          <a:xfrm>
            <a:off x="1043608" y="3356993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9" name="48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0" name="49 Metin kutusu">
              <a:hlinkClick r:id="rId4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dirty="0"/>
                <a:t>2. SORU</a:t>
              </a:r>
            </a:p>
          </p:txBody>
        </p:sp>
      </p:grpSp>
      <p:grpSp>
        <p:nvGrpSpPr>
          <p:cNvPr id="4" name="50 Grup"/>
          <p:cNvGrpSpPr/>
          <p:nvPr/>
        </p:nvGrpSpPr>
        <p:grpSpPr>
          <a:xfrm>
            <a:off x="1071303" y="4149080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2" name="5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3" name="52 Metin kutusu">
              <a:hlinkClick r:id="rId5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dirty="0"/>
                <a:t>3. SORU </a:t>
              </a:r>
            </a:p>
          </p:txBody>
        </p:sp>
      </p:grpSp>
      <p:grpSp>
        <p:nvGrpSpPr>
          <p:cNvPr id="5" name="53 Grup"/>
          <p:cNvGrpSpPr/>
          <p:nvPr/>
        </p:nvGrpSpPr>
        <p:grpSpPr>
          <a:xfrm>
            <a:off x="1043608" y="4941169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5" name="54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6" name="55 Metin kutusu">
              <a:hlinkClick r:id="rId6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dirty="0"/>
                <a:t>4. SORU</a:t>
              </a:r>
            </a:p>
          </p:txBody>
        </p:sp>
      </p:grpSp>
      <p:grpSp>
        <p:nvGrpSpPr>
          <p:cNvPr id="10" name="59 Grup"/>
          <p:cNvGrpSpPr/>
          <p:nvPr/>
        </p:nvGrpSpPr>
        <p:grpSpPr>
          <a:xfrm>
            <a:off x="5463791" y="2564904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1" name="6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2" name="61 Metin kutusu">
              <a:hlinkClick r:id="rId7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dirty="0" smtClean="0"/>
                <a:t>5. </a:t>
              </a:r>
              <a:r>
                <a:rPr lang="tr-TR" sz="1800" b="1" dirty="0"/>
                <a:t>SORU</a:t>
              </a:r>
            </a:p>
          </p:txBody>
        </p:sp>
      </p:grpSp>
      <p:grpSp>
        <p:nvGrpSpPr>
          <p:cNvPr id="11" name="62 Grup"/>
          <p:cNvGrpSpPr/>
          <p:nvPr/>
        </p:nvGrpSpPr>
        <p:grpSpPr>
          <a:xfrm>
            <a:off x="5436096" y="3356993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4" name="6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5" name="64 Metin kutusu">
              <a:hlinkClick r:id="rId8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dirty="0" smtClean="0"/>
                <a:t>6. </a:t>
              </a:r>
              <a:r>
                <a:rPr lang="tr-TR" sz="1800" b="1" dirty="0"/>
                <a:t>SORU</a:t>
              </a:r>
            </a:p>
          </p:txBody>
        </p:sp>
      </p:grpSp>
      <p:grpSp>
        <p:nvGrpSpPr>
          <p:cNvPr id="12" name="65 Grup"/>
          <p:cNvGrpSpPr/>
          <p:nvPr/>
        </p:nvGrpSpPr>
        <p:grpSpPr>
          <a:xfrm>
            <a:off x="5463791" y="4149080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7" name="6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8" name="67 Metin kutusu">
              <a:hlinkClick r:id="rId9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dirty="0" smtClean="0"/>
                <a:t>7. </a:t>
              </a:r>
              <a:r>
                <a:rPr lang="tr-TR" sz="1800" b="1" dirty="0"/>
                <a:t>SORU</a:t>
              </a:r>
            </a:p>
          </p:txBody>
        </p:sp>
      </p:grpSp>
      <p:grpSp>
        <p:nvGrpSpPr>
          <p:cNvPr id="13" name="68 Grup"/>
          <p:cNvGrpSpPr/>
          <p:nvPr/>
        </p:nvGrpSpPr>
        <p:grpSpPr>
          <a:xfrm>
            <a:off x="5436096" y="4941169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0" name="6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71" name="70 Metin kutusu">
              <a:hlinkClick r:id="rId10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dirty="0" smtClean="0"/>
                <a:t>8. </a:t>
              </a:r>
              <a:r>
                <a:rPr lang="tr-TR" sz="1800" b="1" dirty="0"/>
                <a:t>SORU</a:t>
              </a:r>
            </a:p>
          </p:txBody>
        </p:sp>
      </p:grpSp>
      <p:pic>
        <p:nvPicPr>
          <p:cNvPr id="38" name="9 Resim" descr="King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 bwMode="auto">
          <a:xfrm>
            <a:off x="4141606" y="3148813"/>
            <a:ext cx="934450" cy="20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33 Resim" descr="TSF Eğitim Kuruku Banner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Evet 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Hayır</a:t>
              </a:r>
              <a:endParaRPr lang="tr-TR" sz="2000" b="1" i="1" dirty="0"/>
            </a:p>
          </p:txBody>
        </p:sp>
      </p:grpSp>
      <p:grpSp>
        <p:nvGrpSpPr>
          <p:cNvPr id="32817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Piyon bir hamlede boyalı kareye gidebilir mi?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1. SORU</a:t>
              </a:r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2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1.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6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8" name="1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9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1" name="2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Fil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Kale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At</a:t>
              </a:r>
              <a:endParaRPr lang="tr-TR" sz="2000" b="1" i="1" dirty="0"/>
            </a:p>
          </p:txBody>
        </p:sp>
      </p:grpSp>
      <p:grpSp>
        <p:nvGrpSpPr>
          <p:cNvPr id="3384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Piyon, bir hamlede  hangi taşı alabilir?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2. 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2.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3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en-US" sz="2000" b="1" i="1" dirty="0" smtClean="0"/>
                <a:t>4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en-US" sz="2000" b="1" i="1" dirty="0" smtClean="0"/>
                <a:t>5</a:t>
              </a:r>
              <a:endParaRPr lang="tr-TR" sz="2000" b="1" i="1" dirty="0"/>
            </a:p>
          </p:txBody>
        </p:sp>
      </p:grpSp>
      <p:grpSp>
        <p:nvGrpSpPr>
          <p:cNvPr id="3486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Piyon, </a:t>
              </a:r>
              <a:r>
                <a:rPr lang="tr-TR" sz="2000" b="1" i="1" dirty="0"/>
                <a:t>en az                   kaç hamle sonra                       çileği 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3. SORU</a:t>
              </a:r>
            </a:p>
          </p:txBody>
        </p:sp>
      </p:grpSp>
      <p:pic>
        <p:nvPicPr>
          <p:cNvPr id="34866" name="2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31840" y="2060848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3.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2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3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4</a:t>
              </a:r>
              <a:endParaRPr lang="tr-TR" sz="2000" b="1" i="1" dirty="0"/>
            </a:p>
          </p:txBody>
        </p:sp>
      </p:grpSp>
      <p:grpSp>
        <p:nvGrpSpPr>
          <p:cNvPr id="3691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922891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Beyaz piyonlardan kaç tanesi </a:t>
              </a:r>
              <a:r>
                <a:rPr lang="en-US" sz="1800" b="1" i="1" dirty="0" smtClean="0"/>
                <a:t>b</a:t>
              </a:r>
              <a:r>
                <a:rPr lang="tr-TR" sz="1800" b="1" i="1" dirty="0" smtClean="0"/>
                <a:t>ir</a:t>
              </a:r>
              <a:r>
                <a:rPr lang="en-US" sz="1800" b="1" i="1" dirty="0" smtClean="0"/>
                <a:t> hamlede 4</a:t>
              </a:r>
              <a:r>
                <a:rPr lang="tr-TR" sz="1800" b="1" i="1" dirty="0" smtClean="0"/>
                <a:t>.</a:t>
              </a:r>
              <a:r>
                <a:rPr lang="en-US" sz="1800" b="1" i="1" dirty="0" smtClean="0"/>
                <a:t>yataya </a:t>
              </a:r>
              <a:r>
                <a:rPr lang="tr-TR" sz="1800" b="1" i="1" dirty="0" smtClean="0"/>
                <a:t>ulaşabilir?</a:t>
              </a:r>
              <a:endParaRPr lang="tr-TR" sz="18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2000" b="1" i="1" dirty="0" smtClean="0">
                  <a:latin typeface="Comic Sans MS" pitchFamily="66" charset="0"/>
                </a:rPr>
                <a:t>4</a:t>
              </a:r>
              <a:r>
                <a:rPr lang="tr-TR" sz="2000" b="1" i="1" dirty="0" smtClean="0"/>
                <a:t>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5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4.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3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 smtClean="0"/>
                <a:t>b) 4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5</a:t>
              </a:r>
              <a:endParaRPr lang="tr-TR" sz="2000" b="1" i="1" dirty="0"/>
            </a:p>
          </p:txBody>
        </p:sp>
      </p:grpSp>
      <p:grpSp>
        <p:nvGrpSpPr>
          <p:cNvPr id="3896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922891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Beyaz piyonlardan kaç tanesi kurallara uygun bir hamle yapabilir?</a:t>
              </a:r>
              <a:endParaRPr lang="tr-TR" sz="18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5.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5.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4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3</a:t>
              </a:r>
              <a:endParaRPr lang="tr-TR" sz="2000" b="1" i="1" dirty="0"/>
            </a:p>
          </p:txBody>
        </p:sp>
      </p:grpSp>
      <p:grpSp>
        <p:nvGrpSpPr>
          <p:cNvPr id="3998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922891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Beyaz piyonlardan kaç tanesi bir hamlede taş alabilecek konumdadır?</a:t>
              </a:r>
              <a:endParaRPr lang="tr-TR" sz="18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6. </a:t>
              </a:r>
              <a:r>
                <a:rPr lang="tr-TR" sz="2000" b="1" i="1" dirty="0"/>
                <a:t>SORU</a:t>
              </a:r>
            </a:p>
          </p:txBody>
        </p:sp>
      </p:grpSp>
      <p:grpSp>
        <p:nvGrpSpPr>
          <p:cNvPr id="19" name="15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</a:t>
              </a:r>
              <a:r>
                <a:rPr lang="tr-TR" sz="2000" b="1" i="1" dirty="0" smtClean="0"/>
                <a:t>) 2</a:t>
              </a:r>
              <a:endParaRPr lang="tr-TR" sz="2000" b="1" i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6.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>
                <a:snd r:embed="rId5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Beyaz </a:t>
              </a:r>
              <a:r>
                <a:rPr lang="tr-TR" sz="2000" b="1" i="1" dirty="0" smtClean="0"/>
                <a:t>piyon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Siyah </a:t>
              </a:r>
              <a:r>
                <a:rPr lang="tr-TR" sz="2000" b="1" i="1" dirty="0" smtClean="0"/>
                <a:t>piyon</a:t>
              </a:r>
              <a:endParaRPr lang="tr-TR" sz="2000" b="1" i="1" dirty="0"/>
            </a:p>
          </p:txBody>
        </p:sp>
      </p:grpSp>
      <p:grpSp>
        <p:nvGrpSpPr>
          <p:cNvPr id="41008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Hamle beyazda…</a:t>
              </a:r>
            </a:p>
            <a:p>
              <a:pPr algn="ctr">
                <a:defRPr/>
              </a:pPr>
              <a:r>
                <a:rPr lang="tr-TR" sz="2000" b="1" i="1" dirty="0" smtClean="0"/>
                <a:t>Hangi piyon ilk önce son yataya çıkabilir?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7.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7.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3 çilek toplarım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4 çilek toplarım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>
              <a:hlinkClick r:id="rId5" action="ppaction://hlinksldjump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dirty="0">
                  <a:latin typeface="Comic Sans MS" pitchFamily="66" charset="0"/>
                </a:rPr>
                <a:t>c</a:t>
              </a:r>
              <a:r>
                <a:rPr lang="tr-TR" sz="2000" b="1" i="1" dirty="0"/>
                <a:t>) </a:t>
              </a:r>
              <a:r>
                <a:rPr lang="tr-TR" sz="2000" b="1" i="1" dirty="0" smtClean="0"/>
                <a:t>5 çilek toplarım</a:t>
              </a:r>
              <a:endParaRPr lang="tr-TR" sz="2000" b="1" i="1" dirty="0"/>
            </a:p>
          </p:txBody>
        </p:sp>
      </p:grpSp>
      <p:grpSp>
        <p:nvGrpSpPr>
          <p:cNvPr id="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922891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Her hamlede bir çilek almalısın. En fazla kaç çilek toplarsın?</a:t>
              </a:r>
              <a:endParaRPr lang="tr-TR" sz="18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8.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2" name="22 Resim" descr="15-151208_funny-fruit-13-strawberry-face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07704" y="4437112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22 Resim" descr="15-151208_funny-fruit-13-strawberry-face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331640" y="3861048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22 Resim" descr="15-151208_funny-fruit-13-strawberry-face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5576" y="3284984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22 Resim" descr="15-151208_funny-fruit-13-strawberry-face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131840" y="4437112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22 Resim" descr="15-151208_funny-fruit-13-strawberry-face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07904" y="3861048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22 Resim" descr="15-151208_funny-fruit-13-strawberry-face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131840" y="3285802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22 Resim" descr="15-151208_funny-fruit-13-strawberry-face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55776" y="2708920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22 Resim" descr="15-151208_funny-fruit-13-strawberry-face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712" y="2060848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22 Resim" descr="15-151208_funny-fruit-13-strawberry-face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55976" y="3284984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22 Resim" descr="15-151208_funny-fruit-13-strawberry-face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07904" y="2708920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30 Resim" descr="TSF Eğitim Kuruku Banner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7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8.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20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3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Google Shape;203;p26"/>
          <p:cNvSpPr>
            <a:spLocks noChangeArrowheads="1"/>
          </p:cNvSpPr>
          <p:nvPr/>
        </p:nvSpPr>
        <p:spPr bwMode="auto">
          <a:xfrm>
            <a:off x="3347864" y="1340768"/>
            <a:ext cx="4680148" cy="1944216"/>
          </a:xfrm>
          <a:prstGeom prst="wedgeRoundRectCallout">
            <a:avLst>
              <a:gd name="adj1" fmla="val -65565"/>
              <a:gd name="adj2" fmla="val -125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>
                <a:sym typeface="Comic Sans MS" pitchFamily="66" charset="0"/>
              </a:rPr>
              <a:t>Dersimiz bitti.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 smtClean="0">
                <a:solidFill>
                  <a:srgbClr val="FF0000"/>
                </a:solidFill>
                <a:sym typeface="Comic Sans MS" pitchFamily="66" charset="0"/>
              </a:rPr>
              <a:t>HOŞÇAKALIN</a:t>
            </a:r>
            <a:r>
              <a:rPr lang="tr-TR" sz="4000" b="1" i="1" dirty="0">
                <a:solidFill>
                  <a:srgbClr val="FF0000"/>
                </a:solidFill>
                <a:sym typeface="Comic Sans MS" pitchFamily="66" charset="0"/>
              </a:rPr>
              <a:t>…</a:t>
            </a:r>
            <a:endParaRPr lang="tr-TR" sz="4000" b="1" dirty="0">
              <a:solidFill>
                <a:srgbClr val="FF0000"/>
              </a:solidFill>
            </a:endParaRPr>
          </a:p>
        </p:txBody>
      </p:sp>
      <p:pic>
        <p:nvPicPr>
          <p:cNvPr id="9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838765" y="1802938"/>
            <a:ext cx="2096710" cy="4506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6 Grup"/>
          <p:cNvGrpSpPr/>
          <p:nvPr/>
        </p:nvGrpSpPr>
        <p:grpSpPr>
          <a:xfrm>
            <a:off x="5004152" y="5661248"/>
            <a:ext cx="936000" cy="1080120"/>
            <a:chOff x="5436200" y="5661248"/>
            <a:chExt cx="936000" cy="1080120"/>
          </a:xfrm>
        </p:grpSpPr>
        <p:sp>
          <p:nvSpPr>
            <p:cNvPr id="10" name="9 Komut Düğmesi: Bitiş">
              <a:hlinkClick r:id="" action="ppaction://hlinkshowjump?jump=endshow" highlightClick="1"/>
            </p:cNvPr>
            <p:cNvSpPr/>
            <p:nvPr/>
          </p:nvSpPr>
          <p:spPr>
            <a:xfrm>
              <a:off x="5436200" y="5974568"/>
              <a:ext cx="936000" cy="766800"/>
            </a:xfrm>
            <a:prstGeom prst="actionButtonEnd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5579469" y="5661248"/>
              <a:ext cx="66396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ÇIKIŞ</a:t>
              </a:r>
              <a:endParaRPr lang="tr-TR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3779912" y="5661248"/>
            <a:ext cx="936000" cy="1080120"/>
            <a:chOff x="4211960" y="5661248"/>
            <a:chExt cx="936000" cy="1080120"/>
          </a:xfrm>
        </p:grpSpPr>
        <p:sp>
          <p:nvSpPr>
            <p:cNvPr id="13" name="12 Komut Düğmesi: Başlangıç">
              <a:hlinkClick r:id="" action="ppaction://hlinkshowjump?jump=firstslide" highlightClick="1"/>
            </p:cNvPr>
            <p:cNvSpPr/>
            <p:nvPr/>
          </p:nvSpPr>
          <p:spPr>
            <a:xfrm>
              <a:off x="4211960" y="5974568"/>
              <a:ext cx="936000" cy="766800"/>
            </a:xfrm>
            <a:prstGeom prst="actionButtonBeginning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4351169" y="5661248"/>
              <a:ext cx="6735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GİRİŞ</a:t>
              </a:r>
              <a:endParaRPr lang="tr-TR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2153</TotalTime>
  <Words>1742</Words>
  <Application>Microsoft Office PowerPoint</Application>
  <PresentationFormat>Ekran Gösterisi (4:3)</PresentationFormat>
  <Paragraphs>1006</Paragraphs>
  <Slides>59</Slides>
  <Notes>59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59</vt:i4>
      </vt:variant>
    </vt:vector>
  </HeadingPairs>
  <TitlesOfParts>
    <vt:vector size="66" baseType="lpstr">
      <vt:lpstr>Calibri</vt:lpstr>
      <vt:lpstr>Comic Sans MS</vt:lpstr>
      <vt:lpstr>Constantia</vt:lpstr>
      <vt:lpstr>Noto Sans Symbols</vt:lpstr>
      <vt:lpstr>Arial</vt:lpstr>
      <vt:lpstr>Wingdings 2</vt:lpstr>
      <vt:lpstr>Akış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Ogretmen</dc:creator>
  <cp:lastModifiedBy>LenovoL340</cp:lastModifiedBy>
  <cp:revision>201</cp:revision>
  <dcterms:modified xsi:type="dcterms:W3CDTF">2020-01-03T08:31:31Z</dcterms:modified>
</cp:coreProperties>
</file>