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1" r:id="rId1"/>
  </p:sldMasterIdLst>
  <p:notesMasterIdLst>
    <p:notesMasterId r:id="rId40"/>
  </p:notesMasterIdLst>
  <p:sldIdLst>
    <p:sldId id="405" r:id="rId2"/>
    <p:sldId id="406" r:id="rId3"/>
    <p:sldId id="407" r:id="rId4"/>
    <p:sldId id="408" r:id="rId5"/>
    <p:sldId id="409" r:id="rId6"/>
    <p:sldId id="257" r:id="rId7"/>
    <p:sldId id="325" r:id="rId8"/>
    <p:sldId id="387" r:id="rId9"/>
    <p:sldId id="326" r:id="rId10"/>
    <p:sldId id="388" r:id="rId11"/>
    <p:sldId id="389" r:id="rId12"/>
    <p:sldId id="390" r:id="rId13"/>
    <p:sldId id="391" r:id="rId14"/>
    <p:sldId id="392" r:id="rId15"/>
    <p:sldId id="393" r:id="rId16"/>
    <p:sldId id="394" r:id="rId17"/>
    <p:sldId id="395" r:id="rId18"/>
    <p:sldId id="396" r:id="rId19"/>
    <p:sldId id="397" r:id="rId20"/>
    <p:sldId id="349" r:id="rId21"/>
    <p:sldId id="351" r:id="rId22"/>
    <p:sldId id="352" r:id="rId23"/>
    <p:sldId id="398" r:id="rId24"/>
    <p:sldId id="354" r:id="rId25"/>
    <p:sldId id="399" r:id="rId26"/>
    <p:sldId id="355" r:id="rId27"/>
    <p:sldId id="400" r:id="rId28"/>
    <p:sldId id="357" r:id="rId29"/>
    <p:sldId id="401" r:id="rId30"/>
    <p:sldId id="359" r:id="rId31"/>
    <p:sldId id="402" r:id="rId32"/>
    <p:sldId id="360" r:id="rId33"/>
    <p:sldId id="403" r:id="rId34"/>
    <p:sldId id="361" r:id="rId35"/>
    <p:sldId id="404" r:id="rId36"/>
    <p:sldId id="377" r:id="rId37"/>
    <p:sldId id="373" r:id="rId38"/>
    <p:sldId id="363" r:id="rId39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41"/>
      <p:bold r:id="rId42"/>
      <p:italic r:id="rId43"/>
      <p:boldItalic r:id="rId44"/>
    </p:embeddedFont>
    <p:embeddedFont>
      <p:font typeface="Comic Sans MS" panose="030F0702030302020204" pitchFamily="66" charset="0"/>
      <p:regular r:id="rId45"/>
      <p:bold r:id="rId46"/>
      <p:italic r:id="rId47"/>
      <p:boldItalic r:id="rId48"/>
    </p:embeddedFont>
    <p:embeddedFont>
      <p:font typeface="Constantia" panose="02030602050306030303" pitchFamily="18" charset="0"/>
      <p:regular r:id="rId49"/>
      <p:bold r:id="rId50"/>
      <p:italic r:id="rId51"/>
      <p:boldItalic r:id="rId52"/>
    </p:embeddedFont>
    <p:embeddedFont>
      <p:font typeface="Wingdings 2" panose="05020102010507070707" pitchFamily="18" charset="2"/>
      <p:regular r:id="rId53"/>
    </p:embeddedFont>
  </p:embeddedFontLst>
  <p:defaultTextStyle>
    <a:defPPr>
      <a:defRPr lang="tr-TR"/>
    </a:defPPr>
    <a:lvl1pPr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5pPr>
    <a:lvl6pPr marL="22860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6pPr>
    <a:lvl7pPr marL="27432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7pPr>
    <a:lvl8pPr marL="32004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8pPr>
    <a:lvl9pPr marL="3657600" algn="l" defTabSz="914400" rtl="0" eaLnBrk="1" latinLnBrk="0" hangingPunct="1">
      <a:defRPr sz="1400" kern="1200">
        <a:solidFill>
          <a:srgbClr val="000000"/>
        </a:solidFill>
        <a:latin typeface="Arial" pitchFamily="34" charset="0"/>
        <a:ea typeface="+mn-ea"/>
        <a:cs typeface="Arial" pitchFamily="34" charset="0"/>
        <a:sym typeface="Arial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5A28D"/>
    <a:srgbClr val="FF6D6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448EF3B1-CE5E-465F-8E57-AA632BA30DCE}">
  <a:tblStyle styleId="{448EF3B1-CE5E-465F-8E57-AA632BA30DCE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/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3" autoAdjust="0"/>
    <p:restoredTop sz="96899" autoAdjust="0"/>
  </p:normalViewPr>
  <p:slideViewPr>
    <p:cSldViewPr>
      <p:cViewPr varScale="1">
        <p:scale>
          <a:sx n="112" d="100"/>
          <a:sy n="112" d="100"/>
        </p:scale>
        <p:origin x="1590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2.fntdata"/><Relationship Id="rId47" Type="http://schemas.openxmlformats.org/officeDocument/2006/relationships/font" Target="fonts/font7.fntdata"/><Relationship Id="rId50" Type="http://schemas.openxmlformats.org/officeDocument/2006/relationships/font" Target="fonts/font10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font" Target="fonts/font5.fntdata"/><Relationship Id="rId53" Type="http://schemas.openxmlformats.org/officeDocument/2006/relationships/font" Target="fonts/font13.fntdata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3.fntdata"/><Relationship Id="rId48" Type="http://schemas.openxmlformats.org/officeDocument/2006/relationships/font" Target="fonts/font8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11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6.fntdata"/><Relationship Id="rId20" Type="http://schemas.openxmlformats.org/officeDocument/2006/relationships/slide" Target="slides/slide19.xml"/><Relationship Id="rId41" Type="http://schemas.openxmlformats.org/officeDocument/2006/relationships/font" Target="fonts/font1.fntdata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9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4.fntdata"/><Relationship Id="rId52" Type="http://schemas.openxmlformats.org/officeDocument/2006/relationships/font" Target="fonts/font12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Google Shape;3;n"/>
          <p:cNvSpPr txBox="1">
            <a:spLocks noGrp="1"/>
          </p:cNvSpPr>
          <p:nvPr>
            <p:ph type="hdr" idx="2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3" name="Google Shape;4;n"/>
          <p:cNvSpPr txBox="1">
            <a:spLocks noGrp="1"/>
          </p:cNvSpPr>
          <p:nvPr>
            <p:ph type="dt" idx="10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5060" name="Google Shape;5;n"/>
          <p:cNvSpPr>
            <a:spLocks noGrp="1" noRot="1" noChangeAspect="1"/>
          </p:cNvSpPr>
          <p:nvPr>
            <p:ph type="sldImg" idx="3"/>
          </p:nvPr>
        </p:nvSpPr>
        <p:spPr bwMode="auto">
          <a:xfrm>
            <a:off x="1143000" y="685800"/>
            <a:ext cx="4572000" cy="3429000"/>
          </a:xfrm>
          <a:custGeom>
            <a:avLst/>
            <a:gdLst>
              <a:gd name="T0" fmla="*/ 0 w 120000"/>
              <a:gd name="T1" fmla="*/ 0 h 120000"/>
              <a:gd name="T2" fmla="*/ 2147483647 w 120000"/>
              <a:gd name="T3" fmla="*/ 0 h 120000"/>
              <a:gd name="T4" fmla="*/ 2147483647 w 120000"/>
              <a:gd name="T5" fmla="*/ 2147483647 h 120000"/>
              <a:gd name="T6" fmla="*/ 0 w 120000"/>
              <a:gd name="T7" fmla="*/ 2147483647 h 120000"/>
              <a:gd name="T8" fmla="*/ 0 60000 65536"/>
              <a:gd name="T9" fmla="*/ 0 60000 65536"/>
              <a:gd name="T10" fmla="*/ 0 60000 65536"/>
              <a:gd name="T11" fmla="*/ 0 60000 65536"/>
              <a:gd name="T12" fmla="*/ 0 w 120000"/>
              <a:gd name="T13" fmla="*/ 0 h 120000"/>
              <a:gd name="T14" fmla="*/ 120000 w 120000"/>
              <a:gd name="T15" fmla="*/ 120000 h 1200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5061" name="Google Shape;6;n"/>
          <p:cNvSpPr txBox="1">
            <a:spLocks noGrp="1"/>
          </p:cNvSpPr>
          <p:nvPr>
            <p:ph type="body" idx="1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t" anchorCtr="0" compatLnSpc="1">
            <a:prstTxWarp prst="textNoShape">
              <a:avLst/>
            </a:prstTxWarp>
          </a:bodyPr>
          <a:lstStyle/>
          <a:p>
            <a:pPr lvl="0"/>
            <a:endParaRPr lang="tr-TR" smtClean="0">
              <a:sym typeface="Arial" pitchFamily="34" charset="0"/>
            </a:endParaRPr>
          </a:p>
        </p:txBody>
      </p:sp>
      <p:sp>
        <p:nvSpPr>
          <p:cNvPr id="30726" name="Google Shape;7;n"/>
          <p:cNvSpPr txBox="1">
            <a:spLocks noGrp="1"/>
          </p:cNvSpPr>
          <p:nvPr>
            <p:ph type="ftr" idx="11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91425" rIns="91425" bIns="91425" numCol="1" anchor="b" anchorCtr="0" compatLnSpc="1">
            <a:prstTxWarp prst="textNoShape">
              <a:avLst/>
            </a:prstTxWarp>
          </a:bodyPr>
          <a:lstStyle>
            <a:lvl1pPr>
              <a:buClr>
                <a:srgbClr val="000000"/>
              </a:buClr>
              <a:buSzPts val="1400"/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0727" name="Google Shape;8;n"/>
          <p:cNvSpPr txBox="1">
            <a:spLocks noGrp="1"/>
          </p:cNvSpPr>
          <p:nvPr>
            <p:ph type="sldNum" idx="12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25" tIns="45700" rIns="91425" bIns="4570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000000"/>
              </a:buClr>
              <a:buFont typeface="Arial" pitchFamily="34" charset="0"/>
              <a:buNone/>
              <a:defRPr sz="1200"/>
            </a:lvl1pPr>
          </a:lstStyle>
          <a:p>
            <a:pPr>
              <a:defRPr/>
            </a:pPr>
            <a:fld id="{5EDB6331-5002-42CB-9053-B20F736B76E3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L="457200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1pPr>
    <a:lvl2pPr marL="742950" lvl="1" indent="-28575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2pPr>
    <a:lvl3pPr marL="1143000" lvl="2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3pPr>
    <a:lvl4pPr marL="1600200" lvl="3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4pPr>
    <a:lvl5pPr marL="2057400" lvl="4" indent="-228600" algn="l" rtl="0" eaLnBrk="0" fontAlgn="base" hangingPunct="0">
      <a:spcBef>
        <a:spcPct val="0"/>
      </a:spcBef>
      <a:spcAft>
        <a:spcPct val="0"/>
      </a:spcAft>
      <a:buClr>
        <a:srgbClr val="000000"/>
      </a:buClr>
      <a:buFont typeface="Arial" pitchFamily="34" charset="0"/>
      <a:defRPr sz="1400">
        <a:solidFill>
          <a:srgbClr val="000000"/>
        </a:solidFill>
        <a:latin typeface="Arial"/>
        <a:ea typeface="Arial"/>
        <a:cs typeface="Arial"/>
        <a:sym typeface="Arial" pitchFamily="34" charset="0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Google Shape;192;p4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6083" name="Google Shape;193;p4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charset="0"/>
              <a:sym typeface="Calibri" pitchFamily="34" charset="0"/>
            </a:endParaRPr>
          </a:p>
        </p:txBody>
      </p:sp>
      <p:sp>
        <p:nvSpPr>
          <p:cNvPr id="1024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81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71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491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1683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2707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373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dirty="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475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577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7827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79875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0899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1923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Google Shape;331;p20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3971" name="Google Shape;332;p20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Google Shape;199;p5:notes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 eaLnBrk="1" hangingPunct="1">
              <a:spcBef>
                <a:spcPts val="363"/>
              </a:spcBef>
              <a:buSzPts val="1400"/>
            </a:pPr>
            <a:endParaRPr lang="tr-TR" sz="1200" smtClean="0">
              <a:latin typeface="Calibri" pitchFamily="34" charset="0"/>
              <a:cs typeface="Arial" pitchFamily="34" charset="0"/>
              <a:sym typeface="Calibri" pitchFamily="34" charset="0"/>
            </a:endParaRPr>
          </a:p>
        </p:txBody>
      </p:sp>
      <p:sp>
        <p:nvSpPr>
          <p:cNvPr id="84995" name="Google Shape;200;p5:notes"/>
          <p:cNvSpPr>
            <a:spLocks noGrp="1" noRot="1" noChangeAspect="1" noTextEdit="1"/>
          </p:cNvSpPr>
          <p:nvPr>
            <p:ph type="sldImg" idx="2"/>
          </p:nvPr>
        </p:nvSpPr>
        <p:spPr>
          <a:ln>
            <a:headEnd/>
            <a:tailEnd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Başlık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17" name="16 Alt Başlık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tr-TR" smtClean="0"/>
              <a:t>Asıl alt başlık stilini düzenlemek için tıklatın</a:t>
            </a:r>
            <a:endParaRPr lang="en-US"/>
          </a:p>
        </p:txBody>
      </p:sp>
      <p:sp>
        <p:nvSpPr>
          <p:cNvPr id="4" name="2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8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3CA3C-FA42-4495-A2B2-2C7DD91FA7C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D03D96-7114-430F-ABDE-2D92B84F3C9B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37A73E-0A91-4D21-BD44-00F77E13F9CE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4E23DB-01B2-4E99-BDC8-63B6A186EBA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İçerik Yer Tutucusu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7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8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9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60533B-D95C-4067-A743-33396A09E4DF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3BE612-A526-4E91-8F5E-E837B45858E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3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4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BF8848-F1BE-4CB9-BD47-8277A4D54B29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Metin Yer Tutucusu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5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7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CA915F-AE3B-4129-9D32-A9D066C0CC34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Tek Köşesi Kesik ve Yuvarlatılmış Dikdörtgen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6" name="5 Dik Üçgen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ym typeface="Arial"/>
            </a:endParaRPr>
          </a:p>
        </p:txBody>
      </p:sp>
      <p:sp>
        <p:nvSpPr>
          <p:cNvPr id="7" name="6 Serbest Form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tr-TR" noProof="0" smtClean="0"/>
              <a:t>Resim eklemek için simgeyi tıklatın</a:t>
            </a:r>
            <a:endParaRPr lang="en-US" noProof="0" dirty="0"/>
          </a:p>
        </p:txBody>
      </p:sp>
      <p:sp>
        <p:nvSpPr>
          <p:cNvPr id="9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0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1" name="6 Slayt Numarası Yer Tutucusu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5CCEF-802E-4A91-AEA9-03E575D2100D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5A7F18-CA68-4236-90AB-8698D09298C5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en-US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/>
          </a:p>
        </p:txBody>
      </p:sp>
      <p:sp>
        <p:nvSpPr>
          <p:cNvPr id="4" name="9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5" name="21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6" name="17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360D4A-3CC8-4E4D-A764-372D4CC12E46}" type="slidenum">
              <a:rPr lang="tr-TR"/>
              <a:pPr>
                <a:defRPr/>
              </a:pPr>
              <a:t>‹#›</a:t>
            </a:fld>
            <a:endParaRPr lang="tr-TR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Serbest Form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8" name="7 Serbest Form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/>
            </a:pPr>
            <a:endParaRPr lang="en-US" kern="0">
              <a:solidFill>
                <a:schemeClr val="tx1"/>
              </a:solidFill>
              <a:latin typeface="+mn-lt"/>
              <a:cs typeface="+mn-cs"/>
              <a:sym typeface="Arial"/>
            </a:endParaRPr>
          </a:p>
        </p:txBody>
      </p:sp>
      <p:sp>
        <p:nvSpPr>
          <p:cNvPr id="1028" name="8 Başlık Yer Tutucusu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başlık stili için tıklatın</a:t>
            </a:r>
            <a:endParaRPr lang="en-US" smtClean="0"/>
          </a:p>
        </p:txBody>
      </p:sp>
      <p:sp>
        <p:nvSpPr>
          <p:cNvPr id="1029" name="29 Metin Yer Tutucusu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en-US" smtClean="0"/>
          </a:p>
        </p:txBody>
      </p:sp>
      <p:sp>
        <p:nvSpPr>
          <p:cNvPr id="10" name="9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22" name="21 Altbilgi Yer Tutucusu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endParaRPr lang="tr-TR"/>
          </a:p>
        </p:txBody>
      </p:sp>
      <p:sp>
        <p:nvSpPr>
          <p:cNvPr id="18" name="17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buNone/>
              <a:defRPr kumimoji="0" sz="1200" kern="0">
                <a:solidFill>
                  <a:schemeClr val="tx2">
                    <a:shade val="90000"/>
                  </a:schemeClr>
                </a:solidFill>
                <a:latin typeface="Arial"/>
                <a:ea typeface="Arial"/>
                <a:cs typeface="Arial"/>
                <a:sym typeface="Arial"/>
              </a:defRPr>
            </a:lvl1pPr>
          </a:lstStyle>
          <a:p>
            <a:pPr>
              <a:defRPr/>
            </a:pPr>
            <a:fld id="{582D29EB-0D9B-48A3-9232-DA11532AF62A}" type="slidenum">
              <a:rPr lang="tr-TR"/>
              <a:pPr>
                <a:defRPr/>
              </a:pPr>
              <a:t>‹#›</a:t>
            </a:fld>
            <a:endParaRPr lang="tr-TR"/>
          </a:p>
        </p:txBody>
      </p:sp>
      <p:grpSp>
        <p:nvGrpSpPr>
          <p:cNvPr id="1033" name="1 Grup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11 Serbest Form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3" name="12 Serbest Form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  <a:defRPr/>
              </a:pPr>
              <a:endParaRPr lang="en-US" kern="0">
                <a:latin typeface="Arial"/>
                <a:ea typeface="Arial"/>
                <a:cs typeface="Arial"/>
                <a:sym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2" r:id="rId1"/>
    <p:sldLayoutId id="2147483784" r:id="rId2"/>
    <p:sldLayoutId id="2147483793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4" r:id="rId9"/>
    <p:sldLayoutId id="2147483790" r:id="rId10"/>
    <p:sldLayoutId id="2147483791" r:id="rId11"/>
  </p:sldLayoutIdLst>
  <p:transition/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slide" Target="slide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21.xml"/><Relationship Id="rId4" Type="http://schemas.openxmlformats.org/officeDocument/2006/relationships/slide" Target="slide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" Target="slide32.xml"/><Relationship Id="rId3" Type="http://schemas.openxmlformats.org/officeDocument/2006/relationships/slide" Target="slide22.xml"/><Relationship Id="rId7" Type="http://schemas.openxmlformats.org/officeDocument/2006/relationships/slide" Target="slide30.xml"/><Relationship Id="rId12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28.xml"/><Relationship Id="rId11" Type="http://schemas.openxmlformats.org/officeDocument/2006/relationships/image" Target="../media/image6.png"/><Relationship Id="rId5" Type="http://schemas.openxmlformats.org/officeDocument/2006/relationships/slide" Target="slide26.xml"/><Relationship Id="rId10" Type="http://schemas.openxmlformats.org/officeDocument/2006/relationships/slide" Target="slide36.xml"/><Relationship Id="rId4" Type="http://schemas.openxmlformats.org/officeDocument/2006/relationships/slide" Target="slide24.xml"/><Relationship Id="rId9" Type="http://schemas.openxmlformats.org/officeDocument/2006/relationships/slide" Target="slide3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4.xml"/><Relationship Id="rId4" Type="http://schemas.openxmlformats.org/officeDocument/2006/relationships/slide" Target="slide2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slide" Target="slide16.xml"/><Relationship Id="rId4" Type="http://schemas.openxmlformats.org/officeDocument/2006/relationships/image" Target="../media/image20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6.xml"/><Relationship Id="rId4" Type="http://schemas.openxmlformats.org/officeDocument/2006/relationships/slide" Target="slide2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3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28.xml"/><Relationship Id="rId4" Type="http://schemas.openxmlformats.org/officeDocument/2006/relationships/slide" Target="slide2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0.xml"/><Relationship Id="rId4" Type="http://schemas.openxmlformats.org/officeDocument/2006/relationships/slide" Target="slide2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28.jpe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slide" Target="slide32.xml"/><Relationship Id="rId4" Type="http://schemas.openxmlformats.org/officeDocument/2006/relationships/slide" Target="slide3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slide" Target="slide34.xml"/><Relationship Id="rId3" Type="http://schemas.openxmlformats.org/officeDocument/2006/relationships/image" Target="../media/image30.jpeg"/><Relationship Id="rId7" Type="http://schemas.openxmlformats.org/officeDocument/2006/relationships/image" Target="../media/image32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24.png"/><Relationship Id="rId10" Type="http://schemas.openxmlformats.org/officeDocument/2006/relationships/image" Target="../media/image5.png"/><Relationship Id="rId4" Type="http://schemas.openxmlformats.org/officeDocument/2006/relationships/slide" Target="slide33.xml"/><Relationship Id="rId9" Type="http://schemas.openxmlformats.org/officeDocument/2006/relationships/audio" Target="../media/audio1.wav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5.xml"/><Relationship Id="rId5" Type="http://schemas.openxmlformats.org/officeDocument/2006/relationships/audio" Target="../media/audio1.wav"/><Relationship Id="rId4" Type="http://schemas.openxmlformats.org/officeDocument/2006/relationships/slide" Target="slide3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image" Target="../media/image36.jpeg"/><Relationship Id="rId7" Type="http://schemas.openxmlformats.org/officeDocument/2006/relationships/audio" Target="../media/audio1.wav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.xml"/><Relationship Id="rId6" Type="http://schemas.openxmlformats.org/officeDocument/2006/relationships/slide" Target="slide38.xml"/><Relationship Id="rId5" Type="http://schemas.openxmlformats.org/officeDocument/2006/relationships/slide" Target="slide30.xml"/><Relationship Id="rId4" Type="http://schemas.openxmlformats.org/officeDocument/2006/relationships/slide" Target="slide3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16.xml"/><Relationship Id="rId5" Type="http://schemas.openxmlformats.org/officeDocument/2006/relationships/image" Target="../media/image20.png"/><Relationship Id="rId4" Type="http://schemas.openxmlformats.org/officeDocument/2006/relationships/image" Target="../media/image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372200" y="2852936"/>
            <a:ext cx="1508785" cy="36606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Küp">
            <a:hlinkClick r:id="rId4" action="ppaction://hlinksldjump"/>
          </p:cNvPr>
          <p:cNvSpPr/>
          <p:nvPr/>
        </p:nvSpPr>
        <p:spPr>
          <a:xfrm>
            <a:off x="1547664" y="4078064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Konu Anlatımı 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8 Küp">
            <a:hlinkClick r:id="rId5" action="ppaction://hlinksldjump"/>
          </p:cNvPr>
          <p:cNvSpPr/>
          <p:nvPr/>
        </p:nvSpPr>
        <p:spPr>
          <a:xfrm>
            <a:off x="1547862" y="5157688"/>
            <a:ext cx="4032250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>
                <a:latin typeface="Arial" pitchFamily="34" charset="0"/>
                <a:cs typeface="Arial" pitchFamily="34" charset="0"/>
              </a:rPr>
              <a:t>Alıştırmalar</a:t>
            </a:r>
          </a:p>
        </p:txBody>
      </p:sp>
      <p:sp>
        <p:nvSpPr>
          <p:cNvPr id="10" name="Google Shape;196;p25"/>
          <p:cNvSpPr txBox="1">
            <a:spLocks noChangeArrowheads="1"/>
          </p:cNvSpPr>
          <p:nvPr/>
        </p:nvSpPr>
        <p:spPr bwMode="auto">
          <a:xfrm>
            <a:off x="2736056" y="6453336"/>
            <a:ext cx="3671888" cy="288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1425" tIns="0" rIns="91425" bIns="45700"/>
          <a:lstStyle/>
          <a:p>
            <a:pPr marL="26988" indent="-1588" algn="ctr">
              <a:lnSpc>
                <a:spcPct val="90000"/>
              </a:lnSpc>
              <a:spcBef>
                <a:spcPts val="600"/>
              </a:spcBef>
              <a:buClr>
                <a:schemeClr val="accent1"/>
              </a:buClr>
              <a:buFont typeface="Noto Sans Symbols"/>
              <a:buNone/>
            </a:pPr>
            <a:r>
              <a:rPr lang="tr-TR" sz="1800" i="1" dirty="0">
                <a:sym typeface="Comic Sans MS" pitchFamily="66" charset="0"/>
              </a:rPr>
              <a:t>Hazırlayan: GÜRAY KERA</a:t>
            </a:r>
            <a:endParaRPr lang="tr-TR" sz="5300" i="1" dirty="0"/>
          </a:p>
        </p:txBody>
      </p:sp>
      <p:pic>
        <p:nvPicPr>
          <p:cNvPr id="12" name="11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0 Grup"/>
          <p:cNvGrpSpPr/>
          <p:nvPr/>
        </p:nvGrpSpPr>
        <p:grpSpPr>
          <a:xfrm>
            <a:off x="395536" y="1260049"/>
            <a:ext cx="8424935" cy="1304855"/>
            <a:chOff x="395536" y="1260049"/>
            <a:chExt cx="8424935" cy="1304855"/>
          </a:xfrm>
        </p:grpSpPr>
        <p:sp>
          <p:nvSpPr>
            <p:cNvPr id="13" name="12 Dikdörtgen"/>
            <p:cNvSpPr/>
            <p:nvPr/>
          </p:nvSpPr>
          <p:spPr>
            <a:xfrm>
              <a:off x="395536" y="1260049"/>
              <a:ext cx="8352928" cy="707886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4000" b="1" i="1" dirty="0" smtClean="0">
                  <a:latin typeface="Arial" pitchFamily="34" charset="0"/>
                  <a:cs typeface="Arial" pitchFamily="34" charset="0"/>
                </a:rPr>
                <a:t>1.SINIF SATRANÇ DERSLERİ </a:t>
              </a:r>
            </a:p>
          </p:txBody>
        </p:sp>
        <p:sp>
          <p:nvSpPr>
            <p:cNvPr id="14" name="13 Dikdörtgen"/>
            <p:cNvSpPr/>
            <p:nvPr/>
          </p:nvSpPr>
          <p:spPr>
            <a:xfrm>
              <a:off x="395536" y="1980129"/>
              <a:ext cx="8424935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eaLnBrk="1" hangingPunct="1"/>
              <a:r>
                <a:rPr lang="tr-TR" sz="3200" b="1" i="1" dirty="0" smtClean="0">
                  <a:latin typeface="Arial" pitchFamily="34" charset="0"/>
                  <a:cs typeface="Arial" pitchFamily="34" charset="0"/>
                </a:rPr>
                <a:t>Ders 6 / Atın Hareketi</a:t>
              </a:r>
            </a:p>
          </p:txBody>
        </p:sp>
      </p:grpSp>
      <p:sp>
        <p:nvSpPr>
          <p:cNvPr id="15" name="14 Küp">
            <a:hlinkClick r:id="rId7" action="ppaction://hlinksldjump"/>
          </p:cNvPr>
          <p:cNvSpPr/>
          <p:nvPr/>
        </p:nvSpPr>
        <p:spPr>
          <a:xfrm>
            <a:off x="1547664" y="2997448"/>
            <a:ext cx="4033838" cy="863600"/>
          </a:xfrm>
          <a:prstGeom prst="cub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i="1" dirty="0" smtClean="0">
                <a:latin typeface="Arial" pitchFamily="34" charset="0"/>
                <a:cs typeface="Arial" pitchFamily="34" charset="0"/>
              </a:rPr>
              <a:t>Ders Planı</a:t>
            </a:r>
            <a:endParaRPr lang="tr-TR" sz="3200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11 Metin kutusu"/>
          <p:cNvSpPr txBox="1"/>
          <p:nvPr/>
        </p:nvSpPr>
        <p:spPr>
          <a:xfrm>
            <a:off x="179512" y="1700803"/>
            <a:ext cx="878497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eaLnBrk="1" hangingPunct="1"/>
            <a:r>
              <a:rPr lang="tr-TR" sz="2200" b="1" i="1" smtClean="0"/>
              <a:t>Sınıf</a:t>
            </a:r>
            <a:r>
              <a:rPr lang="tr-TR" sz="2200" b="1" i="1" dirty="0" smtClean="0"/>
              <a:t>:</a:t>
            </a:r>
            <a:r>
              <a:rPr lang="tr-TR" sz="2200" i="1" dirty="0" smtClean="0"/>
              <a:t> 1.Sınıflar</a:t>
            </a:r>
          </a:p>
          <a:p>
            <a:pPr eaLnBrk="1" hangingPunct="1"/>
            <a:r>
              <a:rPr lang="tr-TR" sz="2200" b="1" i="1" dirty="0" smtClean="0"/>
              <a:t>Konu</a:t>
            </a:r>
            <a:r>
              <a:rPr lang="tr-TR" sz="2200" i="1" dirty="0" smtClean="0"/>
              <a:t>: Atın özellikleri</a:t>
            </a:r>
          </a:p>
          <a:p>
            <a:pPr eaLnBrk="1" hangingPunct="1"/>
            <a:r>
              <a:rPr lang="tr-TR" sz="2200" b="1" i="1" dirty="0" smtClean="0"/>
              <a:t>Süre:</a:t>
            </a:r>
            <a:r>
              <a:rPr lang="tr-TR" sz="2200" i="1" dirty="0" smtClean="0"/>
              <a:t> 40 dakika</a:t>
            </a:r>
          </a:p>
          <a:p>
            <a:pPr eaLnBrk="1" hangingPunct="1"/>
            <a:r>
              <a:rPr lang="tr-TR" sz="2200" b="1" i="1" dirty="0" smtClean="0"/>
              <a:t>Kazanımlar: </a:t>
            </a:r>
            <a:r>
              <a:rPr lang="tr-TR" sz="2200" i="1" dirty="0" smtClean="0"/>
              <a:t>Atın hareketini öğrenir ve uygular. </a:t>
            </a:r>
          </a:p>
          <a:p>
            <a:pPr eaLnBrk="1" hangingPunct="1"/>
            <a:r>
              <a:rPr lang="tr-TR" sz="2200" i="1" dirty="0" smtClean="0"/>
              <a:t>At ile, yolu üzerindeki bir taşı almayı bilir. Taşların üzerinden atlayabilen tek taş olduğunu bilir. </a:t>
            </a:r>
          </a:p>
          <a:p>
            <a:pPr eaLnBrk="1" hangingPunct="1"/>
            <a:r>
              <a:rPr lang="tr-TR" sz="2200" b="1" i="1" dirty="0" smtClean="0"/>
              <a:t>Yöntem-Teknik: </a:t>
            </a:r>
            <a:r>
              <a:rPr lang="tr-TR" sz="2200" i="1" dirty="0" smtClean="0"/>
              <a:t>Anlatım, soru-cevap, gösterip-yaptırma, </a:t>
            </a:r>
          </a:p>
          <a:p>
            <a:pPr eaLnBrk="1" hangingPunct="1"/>
            <a:r>
              <a:rPr lang="tr-TR" sz="2200" b="1" i="1" dirty="0" smtClean="0"/>
              <a:t>Araç-Gereç: </a:t>
            </a:r>
            <a:r>
              <a:rPr lang="tr-TR" sz="2200" i="1" dirty="0" smtClean="0"/>
              <a:t>Satranç panosu, projeksiyon cihazı, renkli mıknatıslar, silinebilen işaretleme kalemleri, okul satranç takımları, çalışma kağıtları</a:t>
            </a:r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8" name="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9" name="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578272"/>
            <a:ext cx="8713788" cy="3816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i="1" dirty="0"/>
              <a:t>İşleyiş:</a:t>
            </a:r>
            <a:r>
              <a:rPr lang="tr-TR" sz="2200" i="1" dirty="0"/>
              <a:t> Slayttaki sunuları projeksiyon cihazı ile tahtada veya satranç eğitim panosunda sıra ile anlatırız. Eğitmen taşların yerlerini ve sayısını değiştirerek yeni sorular </a:t>
            </a:r>
            <a:r>
              <a:rPr lang="tr-TR" sz="2200" i="1" dirty="0" smtClean="0"/>
              <a:t>ekleyebilir.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i="1" dirty="0" smtClean="0"/>
              <a:t>Atın hareketi ile ilgili hala sorun yaşayan öğrenciler için 3x2’lik karelerden oluşan taşın yerleştirebileceği büyüklükte bir çalışma kağıdı hazırlanabilir. </a:t>
            </a:r>
          </a:p>
          <a:p>
            <a:pPr marL="0" lvl="1"/>
            <a:endParaRPr lang="tr-TR" sz="2200" i="1" dirty="0" smtClean="0"/>
          </a:p>
          <a:p>
            <a:pPr marL="0" lvl="1"/>
            <a:r>
              <a:rPr lang="tr-TR" sz="2200" i="1" dirty="0" smtClean="0"/>
              <a:t>At yerleştirilerek öğrencinin bir köşeden diğerine atlaması sağlanır. Daha sonra 3x3’lük bir çalışma kağıdında taşın hareketi pekiştirilir.</a:t>
            </a:r>
            <a:endParaRPr lang="tr-TR" sz="2200" i="1" dirty="0"/>
          </a:p>
          <a:p>
            <a:pPr marL="0" lvl="1"/>
            <a:endParaRPr lang="tr-TR" sz="2200" i="1" dirty="0"/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7" name="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11 Metin kutusu"/>
          <p:cNvSpPr txBox="1">
            <a:spLocks noChangeArrowheads="1"/>
          </p:cNvSpPr>
          <p:nvPr/>
        </p:nvSpPr>
        <p:spPr bwMode="auto">
          <a:xfrm>
            <a:off x="250825" y="1556787"/>
            <a:ext cx="8713788" cy="4493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0" lvl="1"/>
            <a:r>
              <a:rPr lang="tr-TR" sz="2200" b="1" i="1" dirty="0" smtClean="0"/>
              <a:t>Ölçme-değerlendirme</a:t>
            </a:r>
            <a:r>
              <a:rPr lang="tr-TR" sz="2200" b="1" i="1" dirty="0"/>
              <a:t>: </a:t>
            </a:r>
            <a:r>
              <a:rPr lang="tr-TR" sz="2200" i="1" dirty="0"/>
              <a:t>Ders bitiminde öğrencilere alıştırmalardan oluşan çalışma kağıdı verilir. Alıştırmalarla ilgili bir iki örnek panoda gösterilerek etkinliğe geçilir. </a:t>
            </a:r>
            <a:endParaRPr lang="tr-TR" sz="2200" i="1" dirty="0" smtClean="0"/>
          </a:p>
          <a:p>
            <a:pPr marL="0" lvl="1"/>
            <a:endParaRPr lang="tr-TR" sz="2200" i="1" dirty="0"/>
          </a:p>
          <a:p>
            <a:pPr marL="0" lvl="1"/>
            <a:r>
              <a:rPr lang="tr-TR" sz="2200" i="1" dirty="0"/>
              <a:t>Sınıf içindeki çalışmalarda eğitmen, öğrencilerin arasında gezerek verilen cevapları değerlendirir. Doğru cevaplara +, yanlış cevaplara – verilir. Yanlış cevaplar için öğrenciye hatırlatma ve ipucu verilir. Kontrol için tekrar göstermesi istenir. </a:t>
            </a:r>
            <a:endParaRPr lang="tr-TR" sz="2200" i="1" dirty="0" smtClean="0"/>
          </a:p>
          <a:p>
            <a:pPr marL="0" lvl="1"/>
            <a:endParaRPr lang="tr-TR" sz="2200" i="1" dirty="0"/>
          </a:p>
          <a:p>
            <a:pPr marL="0" lvl="1"/>
            <a:r>
              <a:rPr lang="tr-TR" sz="2200" i="1" dirty="0"/>
              <a:t>Zamanın durumuna göre ev etkinliği olarak ta devam edilebilir.  Yapılacak bu çalışmalar için öğrencilere bir hafta süre verilir. </a:t>
            </a:r>
          </a:p>
          <a:p>
            <a:pPr marL="0" lvl="1"/>
            <a:r>
              <a:rPr lang="tr-TR" sz="2200" i="1" dirty="0"/>
              <a:t>Sonuçlar kayıt altına alınarak ilerleme gözlemlenir. </a:t>
            </a:r>
          </a:p>
          <a:p>
            <a:pPr marL="0" lvl="1"/>
            <a:endParaRPr lang="tr-TR" sz="2200" i="1" dirty="0"/>
          </a:p>
        </p:txBody>
      </p:sp>
      <p:pic>
        <p:nvPicPr>
          <p:cNvPr id="9" name="8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0" name="9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1" name="10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2" name="11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3" name="12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6 Tablo"/>
          <p:cNvGraphicFramePr>
            <a:graphicFrameLocks noGrp="1"/>
          </p:cNvGraphicFramePr>
          <p:nvPr/>
        </p:nvGraphicFramePr>
        <p:xfrm>
          <a:off x="1284312" y="1916832"/>
          <a:ext cx="6384032" cy="3840480"/>
        </p:xfrm>
        <a:graphic>
          <a:graphicData uri="http://schemas.openxmlformats.org/drawingml/2006/table">
            <a:tbl>
              <a:tblPr firstRow="1" bandRow="1">
                <a:tableStyleId>{448EF3B1-CE5E-465F-8E57-AA632BA30DCE}</a:tableStyleId>
              </a:tblPr>
              <a:tblGrid>
                <a:gridCol w="191953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644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1.Axf5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2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1.Axf6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1…Axe5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4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1…Axa5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1.Axd3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1.Axf3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7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1Axa1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tr-TR" sz="2200" i="1" dirty="0" smtClean="0">
                          <a:latin typeface="Arial" pitchFamily="34" charset="0"/>
                        </a:rPr>
                        <a:t>Alıştırma 8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1…Axa6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r-TR" sz="2200" i="1" dirty="0" smtClean="0">
                          <a:latin typeface="Arial" pitchFamily="34" charset="0"/>
                        </a:rPr>
                        <a:t>Alıştırma 9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tr-TR" sz="2200" i="1" dirty="0" smtClean="0">
                          <a:latin typeface="Arial" pitchFamily="34" charset="0"/>
                        </a:rPr>
                        <a:t>1…Axd5</a:t>
                      </a:r>
                      <a:endParaRPr lang="tr-TR" sz="2200" i="1" dirty="0">
                        <a:latin typeface="Arial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8" name="11 Metin kutusu"/>
          <p:cNvSpPr txBox="1">
            <a:spLocks noChangeArrowheads="1"/>
          </p:cNvSpPr>
          <p:nvPr/>
        </p:nvSpPr>
        <p:spPr bwMode="auto">
          <a:xfrm>
            <a:off x="1259632" y="1340768"/>
            <a:ext cx="6984775" cy="43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0" lvl="1"/>
            <a:r>
              <a:rPr lang="tr-TR" sz="2200" b="1" i="1" dirty="0" smtClean="0"/>
              <a:t>Çalışma kağıdı cevap anahtarı:</a:t>
            </a:r>
            <a:r>
              <a:rPr lang="tr-TR" sz="2200" i="1" dirty="0" smtClean="0"/>
              <a:t>.  </a:t>
            </a:r>
            <a:endParaRPr lang="tr-TR" sz="2200" i="1" dirty="0"/>
          </a:p>
        </p:txBody>
      </p:sp>
      <p:pic>
        <p:nvPicPr>
          <p:cNvPr id="10" name="9 Resim" descr="TSF Eğitim Kuruku Bann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6" name="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1" name="1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2" name="1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3" name="1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4" name="1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74618"/>
              <a:gd name="adj2" fmla="val -28296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>
                <a:sym typeface="Comic Sans MS" pitchFamily="66" charset="0"/>
              </a:rPr>
              <a:t>Bu </a:t>
            </a:r>
            <a:r>
              <a:rPr lang="tr-TR" sz="3600" b="1" i="1" dirty="0" smtClean="0">
                <a:sym typeface="Comic Sans MS" pitchFamily="66" charset="0"/>
              </a:rPr>
              <a:t>dersimizde hareketi ile herkesi kendine hayran bırakan </a:t>
            </a: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‘’Atı’’ </a:t>
            </a:r>
            <a:r>
              <a:rPr lang="tr-TR" sz="3600" b="1" i="1" dirty="0" smtClean="0">
                <a:sym typeface="Comic Sans MS" pitchFamily="66" charset="0"/>
              </a:rPr>
              <a:t>öğreneceğiz.</a:t>
            </a:r>
          </a:p>
        </p:txBody>
      </p:sp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24112" y="1484784"/>
            <a:ext cx="2311746" cy="49685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599730"/>
          </a:xfrm>
          <a:prstGeom prst="wedgeRoundRectCallout">
            <a:avLst>
              <a:gd name="adj1" fmla="val 4302"/>
              <a:gd name="adj2" fmla="val 5917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At, dikey veya yatay yönlerden birine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iki adım </a:t>
            </a:r>
            <a:r>
              <a:rPr lang="tr-TR" sz="2800" b="1" i="1" dirty="0" smtClean="0">
                <a:sym typeface="Comic Sans MS" pitchFamily="66" charset="0"/>
              </a:rPr>
              <a:t>attıktan sonra,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bir kare </a:t>
            </a:r>
            <a:r>
              <a:rPr lang="tr-TR" sz="2800" b="1" i="1" dirty="0" smtClean="0">
                <a:sym typeface="Comic Sans MS" pitchFamily="66" charset="0"/>
              </a:rPr>
              <a:t>yana adım atarak hareketini tamamlar. 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4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7" name="16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8" name="17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9" name="18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0" name="19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1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77981"/>
              <a:gd name="adj2" fmla="val -2732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Atın koşarken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 nal seslerini duyabilirsiniz.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Bir dıgıdık, iki dıgıdık, yana dön dıgıdık.</a:t>
            </a:r>
          </a:p>
        </p:txBody>
      </p: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73999" y="1628800"/>
            <a:ext cx="224473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5610"/>
              <a:gd name="adj2" fmla="val 68597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At, boyalı karelerden herhangi birine bir hamlede gidebilir.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6" name="15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6046"/>
              <a:gd name="adj2" fmla="val 69963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Haydi Atları gezdirelim.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7789"/>
              <a:gd name="adj2" fmla="val 69508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Bir, iki, yan…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4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726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Bir, iki, yan…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726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Bir, iki, yan…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726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Bir, iki, yan…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Google Shape;203;p26"/>
          <p:cNvSpPr>
            <a:spLocks noChangeArrowheads="1"/>
          </p:cNvSpPr>
          <p:nvPr/>
        </p:nvSpPr>
        <p:spPr bwMode="auto">
          <a:xfrm>
            <a:off x="3924300" y="1341438"/>
            <a:ext cx="4824413" cy="4535487"/>
          </a:xfrm>
          <a:prstGeom prst="wedgeRoundRectCallout">
            <a:avLst>
              <a:gd name="adj1" fmla="val -74924"/>
              <a:gd name="adj2" fmla="val -26020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Atın, </a:t>
            </a:r>
            <a:r>
              <a:rPr lang="tr-TR" sz="3600" b="1" i="1" dirty="0" smtClean="0">
                <a:solidFill>
                  <a:srgbClr val="FF0000"/>
                </a:solidFill>
                <a:sym typeface="Comic Sans MS" pitchFamily="66" charset="0"/>
              </a:rPr>
              <a:t>taşların üzerinden atlayabilen </a:t>
            </a:r>
            <a:r>
              <a:rPr lang="tr-TR" sz="3600" b="1" i="1" dirty="0" smtClean="0">
                <a:sym typeface="Comic Sans MS" pitchFamily="66" charset="0"/>
              </a:rPr>
              <a:t>tek</a:t>
            </a:r>
            <a:r>
              <a:rPr lang="en-US" sz="3600" b="1" i="1" dirty="0" smtClean="0">
                <a:sym typeface="Comic Sans MS" pitchFamily="66" charset="0"/>
              </a:rPr>
              <a:t> </a:t>
            </a:r>
            <a:endParaRPr lang="tr-TR" sz="3600" b="1" i="1" dirty="0" smtClean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600" b="1" i="1" dirty="0" smtClean="0">
                <a:sym typeface="Comic Sans MS" pitchFamily="66" charset="0"/>
              </a:rPr>
              <a:t>taş</a:t>
            </a:r>
            <a:r>
              <a:rPr lang="en-US" sz="3600" b="1" i="1" dirty="0" smtClean="0">
                <a:sym typeface="Comic Sans MS" pitchFamily="66" charset="0"/>
              </a:rPr>
              <a:t> </a:t>
            </a:r>
            <a:r>
              <a:rPr lang="tr-TR" sz="3600" b="1" i="1" dirty="0" smtClean="0">
                <a:sym typeface="Comic Sans MS" pitchFamily="66" charset="0"/>
              </a:rPr>
              <a:t>olduğunu biliyor muydunuz?</a:t>
            </a:r>
            <a:endParaRPr lang="tr-TR" sz="3600" b="1" i="1" dirty="0" smtClean="0">
              <a:solidFill>
                <a:srgbClr val="FF0000"/>
              </a:solidFill>
              <a:sym typeface="Comic Sans MS" pitchFamily="66" charset="0"/>
            </a:endParaRPr>
          </a:p>
        </p:txBody>
      </p:sp>
      <p:pic>
        <p:nvPicPr>
          <p:cNvPr id="13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73999" y="1628800"/>
            <a:ext cx="224473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11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726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At, taşların üzerinden atlayabilir.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726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Bir, iki, yan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726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2800" b="1" i="1" dirty="0" smtClean="0">
                <a:sym typeface="Comic Sans MS" pitchFamily="66" charset="0"/>
              </a:rPr>
              <a:t>Atın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en son geldiği karede, </a:t>
            </a:r>
            <a:r>
              <a:rPr lang="tr-TR" sz="2800" b="1" i="1" dirty="0" smtClean="0">
                <a:sym typeface="Comic Sans MS" pitchFamily="66" charset="0"/>
              </a:rPr>
              <a:t>rakip taş varsa onu alabilir.</a:t>
            </a:r>
            <a:endParaRPr lang="tr-TR" sz="2800" b="1" i="1" dirty="0">
              <a:solidFill>
                <a:srgbClr val="FF0000"/>
              </a:solidFill>
              <a:sym typeface="Comic Sans MS" pitchFamily="66" charset="0"/>
            </a:endParaRP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Google Shape;335;p41"/>
          <p:cNvSpPr>
            <a:spLocks noChangeArrowheads="1"/>
          </p:cNvSpPr>
          <p:nvPr/>
        </p:nvSpPr>
        <p:spPr bwMode="auto">
          <a:xfrm>
            <a:off x="5580063" y="1341438"/>
            <a:ext cx="3384550" cy="3240087"/>
          </a:xfrm>
          <a:prstGeom prst="wedgeRoundRectCallout">
            <a:avLst>
              <a:gd name="adj1" fmla="val 3431"/>
              <a:gd name="adj2" fmla="val 72694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en-US" sz="2800" b="1" i="1" dirty="0" smtClean="0">
                <a:sym typeface="Comic Sans MS" pitchFamily="66" charset="0"/>
              </a:rPr>
              <a:t>Sadece</a:t>
            </a:r>
            <a:r>
              <a:rPr lang="tr-TR" sz="2800" b="1" i="1" dirty="0" smtClean="0">
                <a:sym typeface="Comic Sans MS" pitchFamily="66" charset="0"/>
              </a:rPr>
              <a:t>,</a:t>
            </a:r>
            <a:r>
              <a:rPr lang="en-US" sz="2800" b="1" i="1" dirty="0" smtClean="0">
                <a:sym typeface="Comic Sans MS" pitchFamily="66" charset="0"/>
              </a:rPr>
              <a:t> en son geld</a:t>
            </a:r>
            <a:r>
              <a:rPr lang="tr-TR" sz="2800" b="1" i="1" dirty="0" smtClean="0">
                <a:sym typeface="Comic Sans MS" pitchFamily="66" charset="0"/>
              </a:rPr>
              <a:t>iği karedeki rakip taşı alır. </a:t>
            </a:r>
            <a:r>
              <a:rPr lang="tr-TR" sz="2800" b="1" i="1" dirty="0" smtClean="0">
                <a:solidFill>
                  <a:srgbClr val="FF0000"/>
                </a:solidFill>
                <a:sym typeface="Comic Sans MS" pitchFamily="66" charset="0"/>
              </a:rPr>
              <a:t>Üstünden atladığı taşları alamaz.</a:t>
            </a:r>
          </a:p>
        </p:txBody>
      </p:sp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15" name="14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7" name="16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9" name="18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0" name="19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1" name="20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pic>
        <p:nvPicPr>
          <p:cNvPr id="23" name="9 Resim" descr="King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 bwMode="auto">
          <a:xfrm>
            <a:off x="6804248" y="4975916"/>
            <a:ext cx="854925" cy="1837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3" name="Google Shape;203;p26"/>
          <p:cNvSpPr>
            <a:spLocks noChangeArrowheads="1"/>
          </p:cNvSpPr>
          <p:nvPr/>
        </p:nvSpPr>
        <p:spPr bwMode="auto">
          <a:xfrm>
            <a:off x="2339752" y="1269132"/>
            <a:ext cx="5544616" cy="5256212"/>
          </a:xfrm>
          <a:prstGeom prst="wedgeRoundRectCallout">
            <a:avLst>
              <a:gd name="adj1" fmla="val -61700"/>
              <a:gd name="adj2" fmla="val -24729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olidFill>
                  <a:srgbClr val="FF0000"/>
                </a:solidFill>
                <a:sym typeface="Comic Sans MS" pitchFamily="66" charset="0"/>
              </a:rPr>
              <a:t>Unutmayınız…</a:t>
            </a:r>
            <a:endParaRPr lang="tr-TR" sz="3200" b="1" i="1" dirty="0"/>
          </a:p>
          <a:p>
            <a:pPr algn="ctr">
              <a:buClr>
                <a:srgbClr val="000000"/>
              </a:buClr>
            </a:pPr>
            <a:r>
              <a:rPr lang="tr-TR" sz="3200" b="1" i="1" dirty="0" smtClean="0">
                <a:sym typeface="Comic Sans MS" pitchFamily="66" charset="0"/>
              </a:rPr>
              <a:t>* At, dikey veya yatay yönlerden birine </a:t>
            </a:r>
            <a:r>
              <a:rPr lang="tr-TR" sz="3200" b="1" i="1" dirty="0" smtClean="0">
                <a:solidFill>
                  <a:srgbClr val="FF0000"/>
                </a:solidFill>
                <a:sym typeface="Comic Sans MS" pitchFamily="66" charset="0"/>
              </a:rPr>
              <a:t>iki adım </a:t>
            </a:r>
            <a:r>
              <a:rPr lang="tr-TR" sz="3200" b="1" i="1" dirty="0" smtClean="0">
                <a:sym typeface="Comic Sans MS" pitchFamily="66" charset="0"/>
              </a:rPr>
              <a:t>attıktan sonra, </a:t>
            </a:r>
            <a:r>
              <a:rPr lang="tr-TR" sz="3200" b="1" i="1" dirty="0" smtClean="0">
                <a:solidFill>
                  <a:srgbClr val="FF0000"/>
                </a:solidFill>
                <a:sym typeface="Comic Sans MS" pitchFamily="66" charset="0"/>
              </a:rPr>
              <a:t>bir kare </a:t>
            </a:r>
            <a:r>
              <a:rPr lang="tr-TR" sz="3200" b="1" i="1" dirty="0" smtClean="0">
                <a:sym typeface="Comic Sans MS" pitchFamily="66" charset="0"/>
              </a:rPr>
              <a:t>yana adım atarak hareketini tamamlar. </a:t>
            </a:r>
            <a:endParaRPr lang="tr-TR" sz="32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</a:t>
            </a:r>
            <a:r>
              <a:rPr lang="tr-TR" sz="3200" b="1" i="1" dirty="0" smtClean="0">
                <a:sym typeface="Comic Sans MS" pitchFamily="66" charset="0"/>
              </a:rPr>
              <a:t>Taşların üzerinden atlayabilir.</a:t>
            </a:r>
            <a:endParaRPr lang="tr-TR" sz="3200" b="1" i="1" dirty="0">
              <a:sym typeface="Comic Sans MS" pitchFamily="66" charset="0"/>
            </a:endParaRP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3200" b="1" i="1" dirty="0">
                <a:sym typeface="Comic Sans MS" pitchFamily="66" charset="0"/>
              </a:rPr>
              <a:t>* </a:t>
            </a:r>
            <a:r>
              <a:rPr lang="tr-TR" sz="3200" b="1" i="1" dirty="0" smtClean="0">
                <a:sym typeface="Comic Sans MS" pitchFamily="66" charset="0"/>
              </a:rPr>
              <a:t>En son geldiği karedeki rakip taşı alır.</a:t>
            </a:r>
            <a:endParaRPr lang="en-US" sz="3200" b="1" i="1" dirty="0">
              <a:sym typeface="Comic Sans MS" pitchFamily="66" charset="0"/>
            </a:endParaRPr>
          </a:p>
        </p:txBody>
      </p:sp>
      <p:pic>
        <p:nvPicPr>
          <p:cNvPr id="12" name="Google Shape;197;p25" descr="deneme 342r7yg.jpg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37262" y="1772816"/>
            <a:ext cx="2244739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12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4" name="13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17" name="16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Küp"/>
          <p:cNvSpPr/>
          <p:nvPr/>
        </p:nvSpPr>
        <p:spPr>
          <a:xfrm>
            <a:off x="1042988" y="1268413"/>
            <a:ext cx="6913562" cy="720725"/>
          </a:xfrm>
          <a:prstGeom prst="cube">
            <a:avLst/>
          </a:prstGeom>
          <a:solidFill>
            <a:schemeClr val="tx1">
              <a:lumMod val="6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tr-TR" sz="3200" b="1" i="1" dirty="0">
                <a:solidFill>
                  <a:schemeClr val="bg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Alıştırmalar</a:t>
            </a:r>
            <a:endParaRPr lang="tr-TR" b="1" i="1" dirty="0">
              <a:solidFill>
                <a:schemeClr val="bg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2" name="10 Grup"/>
          <p:cNvGrpSpPr/>
          <p:nvPr/>
        </p:nvGrpSpPr>
        <p:grpSpPr>
          <a:xfrm>
            <a:off x="1071303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" name="6 Küp">
              <a:hlinkClick r:id="rId3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9" name="8 Metin kutusu">
              <a:hlinkClick r:id="rId3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1. SORU</a:t>
              </a:r>
            </a:p>
          </p:txBody>
        </p:sp>
      </p:grpSp>
      <p:grpSp>
        <p:nvGrpSpPr>
          <p:cNvPr id="3" name="47 Grup"/>
          <p:cNvGrpSpPr/>
          <p:nvPr/>
        </p:nvGrpSpPr>
        <p:grpSpPr>
          <a:xfrm>
            <a:off x="1043608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9" name="48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0" name="49 Metin kutusu">
              <a:hlinkClick r:id="rId4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2. SORU</a:t>
              </a:r>
            </a:p>
          </p:txBody>
        </p:sp>
      </p:grpSp>
      <p:grpSp>
        <p:nvGrpSpPr>
          <p:cNvPr id="4" name="50 Grup"/>
          <p:cNvGrpSpPr/>
          <p:nvPr/>
        </p:nvGrpSpPr>
        <p:grpSpPr>
          <a:xfrm>
            <a:off x="1071303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2" name="51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3" name="52 Metin kutusu">
              <a:hlinkClick r:id="rId5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3. SORU </a:t>
              </a:r>
            </a:p>
          </p:txBody>
        </p:sp>
      </p:grpSp>
      <p:grpSp>
        <p:nvGrpSpPr>
          <p:cNvPr id="5" name="53 Grup"/>
          <p:cNvGrpSpPr/>
          <p:nvPr/>
        </p:nvGrpSpPr>
        <p:grpSpPr>
          <a:xfrm>
            <a:off x="1043608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55" name="54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56" name="55 Metin kutusu">
              <a:hlinkClick r:id="rId6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/>
                <a:t>4. SORU</a:t>
              </a:r>
            </a:p>
          </p:txBody>
        </p:sp>
      </p:grpSp>
      <p:grpSp>
        <p:nvGrpSpPr>
          <p:cNvPr id="10" name="59 Grup"/>
          <p:cNvGrpSpPr/>
          <p:nvPr/>
        </p:nvGrpSpPr>
        <p:grpSpPr>
          <a:xfrm>
            <a:off x="5463791" y="2564904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1" name="6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2" name="61 Metin kutusu">
              <a:hlinkClick r:id="rId7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5.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1" name="62 Grup"/>
          <p:cNvGrpSpPr/>
          <p:nvPr/>
        </p:nvGrpSpPr>
        <p:grpSpPr>
          <a:xfrm>
            <a:off x="5436096" y="3356993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4" name="63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5" name="64 Metin kutusu">
              <a:hlinkClick r:id="rId8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6.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2" name="65 Grup"/>
          <p:cNvGrpSpPr/>
          <p:nvPr/>
        </p:nvGrpSpPr>
        <p:grpSpPr>
          <a:xfrm>
            <a:off x="5463791" y="4149080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67" name="6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68" name="67 Metin kutusu">
              <a:hlinkClick r:id="rId9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7. </a:t>
              </a:r>
              <a:r>
                <a:rPr lang="tr-TR" sz="1800" b="1" i="1" dirty="0"/>
                <a:t>SORU</a:t>
              </a:r>
            </a:p>
          </p:txBody>
        </p:sp>
      </p:grpSp>
      <p:grpSp>
        <p:nvGrpSpPr>
          <p:cNvPr id="13" name="68 Grup"/>
          <p:cNvGrpSpPr/>
          <p:nvPr/>
        </p:nvGrpSpPr>
        <p:grpSpPr>
          <a:xfrm>
            <a:off x="5436096" y="4941169"/>
            <a:ext cx="2474457" cy="648071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70" name="6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71" name="70 Metin kutusu">
              <a:hlinkClick r:id="rId10" action="ppaction://hlinksldjump"/>
            </p:cNvPr>
            <p:cNvSpPr txBox="1"/>
            <p:nvPr/>
          </p:nvSpPr>
          <p:spPr>
            <a:xfrm>
              <a:off x="292785" y="2756829"/>
              <a:ext cx="2078707" cy="533480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1800" b="1" i="1" dirty="0" smtClean="0"/>
                <a:t>8. </a:t>
              </a:r>
              <a:r>
                <a:rPr lang="tr-TR" sz="1800" b="1" i="1" dirty="0"/>
                <a:t>SORU</a:t>
              </a:r>
            </a:p>
          </p:txBody>
        </p:sp>
      </p:grpSp>
      <p:pic>
        <p:nvPicPr>
          <p:cNvPr id="35" name="9 Resim" descr="King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 bwMode="auto">
          <a:xfrm>
            <a:off x="4077570" y="3164903"/>
            <a:ext cx="926963" cy="19922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" name="38 Resim" descr="TSF Eğitim Kuruku Banner.png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a) 4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b) 6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8</a:t>
              </a:r>
              <a:endParaRPr lang="tr-TR" sz="2000" b="1" i="1" dirty="0"/>
            </a:p>
          </p:txBody>
        </p:sp>
      </p:grpSp>
      <p:grpSp>
        <p:nvGrpSpPr>
          <p:cNvPr id="32817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At, bulunduğu kareden toplam kaç kareyi görür?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1. 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22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7" name="7 Resim" descr="Sad-face.png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8" name="17 Metin kutusu">
              <a:hlinkClick r:id="rId5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1.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3" name="13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15" name="14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6" name="15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19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1" name="20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3384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At, bulunduğu kareden toplam kaç kareyi görür?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2. SORU</a:t>
              </a:r>
            </a:p>
          </p:txBody>
        </p:sp>
      </p:grpSp>
      <p:grpSp>
        <p:nvGrpSpPr>
          <p:cNvPr id="2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3" name="22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4" name="23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a) 3</a:t>
              </a:r>
              <a:endParaRPr lang="tr-TR" sz="2000" b="1" i="1" dirty="0"/>
            </a:p>
          </p:txBody>
        </p:sp>
      </p:grpSp>
      <p:grpSp>
        <p:nvGrpSpPr>
          <p:cNvPr id="25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6" name="25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7" name="26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b) 5</a:t>
              </a:r>
              <a:endParaRPr lang="tr-TR" sz="2000" b="1" i="1" dirty="0"/>
            </a:p>
          </p:txBody>
        </p:sp>
      </p:grpSp>
      <p:grpSp>
        <p:nvGrpSpPr>
          <p:cNvPr id="29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30" name="2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31" name="3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7</a:t>
              </a:r>
              <a:endParaRPr lang="tr-TR" sz="2000" b="1" i="1" dirty="0"/>
            </a:p>
          </p:txBody>
        </p:sp>
      </p:grpSp>
      <p:pic>
        <p:nvPicPr>
          <p:cNvPr id="32" name="3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2.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1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2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486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517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At, </a:t>
              </a:r>
              <a:r>
                <a:rPr lang="tr-TR" sz="2000" b="1" i="1" dirty="0"/>
                <a:t>en az                   kaç hamle sonra                       çileği alabilir?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/>
                <a:t>3. SORU</a:t>
              </a:r>
            </a:p>
          </p:txBody>
        </p:sp>
      </p:grpSp>
      <p:pic>
        <p:nvPicPr>
          <p:cNvPr id="34866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755576" y="4437112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3.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Piyon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Fil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Kale</a:t>
              </a:r>
              <a:endParaRPr lang="tr-TR" sz="2000" b="1" i="1" dirty="0"/>
            </a:p>
          </p:txBody>
        </p:sp>
      </p:grpSp>
      <p:grpSp>
        <p:nvGrpSpPr>
          <p:cNvPr id="3691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70755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Beyaz at hangi taşı alabilir?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en-US" sz="2000" b="1" i="1" dirty="0" smtClean="0"/>
                <a:t>4</a:t>
              </a:r>
              <a:r>
                <a:rPr lang="tr-TR" sz="2000" b="1" i="1" dirty="0" smtClean="0"/>
                <a:t>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4.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1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5" action="ppaction://hlinksldjump">
                <a:snd r:embed="rId6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2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38961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Toplam kaç at</a:t>
              </a:r>
            </a:p>
            <a:p>
              <a:pPr algn="ctr">
                <a:defRPr/>
              </a:pPr>
              <a:r>
                <a:rPr lang="tr-TR" sz="2000" b="1" i="1" dirty="0" smtClean="0"/>
                <a:t> bir hamlede </a:t>
              </a:r>
            </a:p>
            <a:p>
              <a:pPr algn="ctr">
                <a:defRPr/>
              </a:pPr>
              <a:r>
                <a:rPr lang="tr-TR" sz="2000" b="1" i="1" dirty="0" smtClean="0"/>
                <a:t>çileği görür?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5.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5" name="22 Resim" descr="15-151208_funny-fruit-13-strawberry-face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131840" y="3284984"/>
            <a:ext cx="449262" cy="503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26" name="18 Grup"/>
          <p:cNvGrpSpPr/>
          <p:nvPr/>
        </p:nvGrpSpPr>
        <p:grpSpPr>
          <a:xfrm>
            <a:off x="5724128" y="5589240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7" name="2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9" name="28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4</a:t>
              </a:r>
              <a:endParaRPr lang="tr-TR" sz="2000" b="1" i="1" dirty="0"/>
            </a:p>
          </p:txBody>
        </p:sp>
      </p:grpSp>
      <p:pic>
        <p:nvPicPr>
          <p:cNvPr id="30" name="29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5.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Çilek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b) Muz</a:t>
              </a:r>
              <a:endParaRPr lang="tr-TR" sz="2000" b="1" i="1" dirty="0"/>
            </a:p>
          </p:txBody>
        </p:sp>
      </p:grpSp>
      <p:grpSp>
        <p:nvGrpSpPr>
          <p:cNvPr id="39983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Beyaz at hangisini alırsa, siyah at, beyaz atı görmez? 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6.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2 Resim" descr="15-151208_funny-fruit-13-strawberry-face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932040" y="4509120"/>
            <a:ext cx="449942" cy="50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" name="36 Resim" descr="bananas-146689_960_720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059832" y="5157192"/>
            <a:ext cx="576064" cy="360040"/>
          </a:xfrm>
          <a:prstGeom prst="rect">
            <a:avLst/>
          </a:prstGeom>
        </p:spPr>
      </p:pic>
      <p:pic>
        <p:nvPicPr>
          <p:cNvPr id="44" name="43 Resim" descr="carrot-1300572_960_720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635896" y="4437112"/>
            <a:ext cx="617211" cy="576064"/>
          </a:xfrm>
          <a:prstGeom prst="rect">
            <a:avLst/>
          </a:prstGeom>
        </p:spPr>
      </p:pic>
      <p:grpSp>
        <p:nvGrpSpPr>
          <p:cNvPr id="46" name="15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47" name="4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48" name="47 Metin kutusu">
              <a:hlinkClick r:id="rId8" action="ppaction://hlinksldjump">
                <a:snd r:embed="rId9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c) Havuç</a:t>
              </a:r>
              <a:endParaRPr lang="tr-TR" sz="2000" b="1" i="1" dirty="0"/>
            </a:p>
          </p:txBody>
        </p:sp>
      </p:grpSp>
      <p:pic>
        <p:nvPicPr>
          <p:cNvPr id="24" name="23 Resim" descr="TSF Eğitim Kuruku Banner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6.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>
                <a:snd r:embed="rId5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a) </a:t>
              </a:r>
              <a:r>
                <a:rPr lang="tr-TR" sz="2000" b="1" i="1" dirty="0" smtClean="0"/>
                <a:t>Beyaz At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6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Siyah At</a:t>
              </a:r>
              <a:endParaRPr lang="tr-TR" sz="2000" b="1" dirty="0">
                <a:latin typeface="Comic Sans MS" pitchFamily="66" charset="0"/>
              </a:endParaRPr>
            </a:p>
          </p:txBody>
        </p:sp>
      </p:grpSp>
      <p:grpSp>
        <p:nvGrpSpPr>
          <p:cNvPr id="41008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Hangi At bir hamlede gidebileceği daha fazla kareyi görür?</a:t>
              </a:r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7.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2" name="21 Resim" descr="TSF Eğitim Kuruku Banner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2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7.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3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4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36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37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grpSp>
        <p:nvGrpSpPr>
          <p:cNvPr id="2" name="9 Grup"/>
          <p:cNvGrpSpPr/>
          <p:nvPr/>
        </p:nvGrpSpPr>
        <p:grpSpPr>
          <a:xfrm>
            <a:off x="5724128" y="3212976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1" name="10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2" name="11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 smtClean="0"/>
                <a:t>a) 4</a:t>
              </a:r>
              <a:endParaRPr lang="tr-TR" sz="2000" b="1" i="1" dirty="0"/>
            </a:p>
          </p:txBody>
        </p:sp>
      </p:grpSp>
      <p:grpSp>
        <p:nvGrpSpPr>
          <p:cNvPr id="3" name="15 Grup"/>
          <p:cNvGrpSpPr/>
          <p:nvPr/>
        </p:nvGrpSpPr>
        <p:grpSpPr>
          <a:xfrm>
            <a:off x="5724128" y="4005064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17" name="16 Küp"/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8" name="17 Metin kutusu">
              <a:hlinkClick r:id="rId4" action="ppaction://hlinksldjump"/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b) </a:t>
              </a:r>
              <a:r>
                <a:rPr lang="tr-TR" sz="2000" b="1" i="1" dirty="0" smtClean="0"/>
                <a:t>3</a:t>
              </a:r>
              <a:endParaRPr lang="tr-TR" sz="2000" b="1" i="1" dirty="0"/>
            </a:p>
          </p:txBody>
        </p:sp>
      </p:grpSp>
      <p:grpSp>
        <p:nvGrpSpPr>
          <p:cNvPr id="4" name="18 Grup"/>
          <p:cNvGrpSpPr/>
          <p:nvPr/>
        </p:nvGrpSpPr>
        <p:grpSpPr>
          <a:xfrm>
            <a:off x="5724128" y="4797152"/>
            <a:ext cx="3145309" cy="648072"/>
            <a:chOff x="251520" y="2420888"/>
            <a:chExt cx="2304256" cy="936104"/>
          </a:xfrm>
          <a:solidFill>
            <a:schemeClr val="tx1">
              <a:lumMod val="65000"/>
            </a:schemeClr>
          </a:solidFill>
        </p:grpSpPr>
        <p:sp>
          <p:nvSpPr>
            <p:cNvPr id="20" name="19 Küp">
              <a:hlinkClick r:id="rId5" action="ppaction://hlinksldjump"/>
            </p:cNvPr>
            <p:cNvSpPr/>
            <p:nvPr/>
          </p:nvSpPr>
          <p:spPr>
            <a:xfrm>
              <a:off x="251520" y="2420888"/>
              <a:ext cx="2304256" cy="936104"/>
            </a:xfrm>
            <a:prstGeom prst="cube">
              <a:avLst/>
            </a:prstGeom>
            <a:grp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21" name="20 Metin kutusu">
              <a:hlinkClick r:id="rId6" action="ppaction://hlinksldjump">
                <a:snd r:embed="rId7" name="applause.wav"/>
              </a:hlinkClick>
            </p:cNvPr>
            <p:cNvSpPr txBox="1"/>
            <p:nvPr/>
          </p:nvSpPr>
          <p:spPr>
            <a:xfrm>
              <a:off x="304273" y="2701718"/>
              <a:ext cx="2110125" cy="577937"/>
            </a:xfrm>
            <a:prstGeom prst="rect">
              <a:avLst/>
            </a:prstGeom>
            <a:grpFill/>
          </p:spPr>
          <p:txBody>
            <a:bodyPr>
              <a:spAutoFit/>
            </a:bodyPr>
            <a:lstStyle/>
            <a:p>
              <a:pPr>
                <a:defRPr/>
              </a:pPr>
              <a:r>
                <a:rPr lang="tr-TR" sz="2000" b="1" i="1" dirty="0"/>
                <a:t>c) </a:t>
              </a:r>
              <a:r>
                <a:rPr lang="tr-TR" sz="2000" b="1" i="1" dirty="0" smtClean="0"/>
                <a:t>2</a:t>
              </a:r>
              <a:endParaRPr lang="tr-TR" sz="2000" b="1" i="1" dirty="0"/>
            </a:p>
          </p:txBody>
        </p:sp>
      </p:grpSp>
      <p:grpSp>
        <p:nvGrpSpPr>
          <p:cNvPr id="5" name="30 Grup"/>
          <p:cNvGrpSpPr>
            <a:grpSpLocks/>
          </p:cNvGrpSpPr>
          <p:nvPr/>
        </p:nvGrpSpPr>
        <p:grpSpPr bwMode="auto">
          <a:xfrm>
            <a:off x="5580063" y="1484313"/>
            <a:ext cx="3359150" cy="1512887"/>
            <a:chOff x="5580112" y="1484784"/>
            <a:chExt cx="3359762" cy="1512168"/>
          </a:xfrm>
        </p:grpSpPr>
        <p:sp>
          <p:nvSpPr>
            <p:cNvPr id="14" name="13 Küp"/>
            <p:cNvSpPr/>
            <p:nvPr/>
          </p:nvSpPr>
          <p:spPr>
            <a:xfrm>
              <a:off x="5580112" y="1484784"/>
              <a:ext cx="3359762" cy="1512168"/>
            </a:xfrm>
            <a:prstGeom prst="cube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tr-TR" sz="2400" dirty="0">
                <a:solidFill>
                  <a:schemeClr val="bg1">
                    <a:lumMod val="95000"/>
                    <a:lumOff val="5000"/>
                  </a:schemeClr>
                </a:solidFill>
              </a:endParaRPr>
            </a:p>
          </p:txBody>
        </p:sp>
        <p:sp>
          <p:nvSpPr>
            <p:cNvPr id="15" name="14 Metin kutusu"/>
            <p:cNvSpPr txBox="1"/>
            <p:nvPr/>
          </p:nvSpPr>
          <p:spPr>
            <a:xfrm>
              <a:off x="5651562" y="1910032"/>
              <a:ext cx="2842143" cy="1015180"/>
            </a:xfrm>
            <a:prstGeom prst="rect">
              <a:avLst/>
            </a:prstGeom>
            <a:solidFill>
              <a:schemeClr val="tx1">
                <a:lumMod val="65000"/>
              </a:schemeClr>
            </a:solidFill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Atın oynadığı 6 hamleden, kaç </a:t>
              </a:r>
            </a:p>
            <a:p>
              <a:pPr algn="ctr">
                <a:defRPr/>
              </a:pPr>
              <a:r>
                <a:rPr lang="tr-TR" sz="2000" b="1" i="1" dirty="0" smtClean="0"/>
                <a:t>tanesi hatalıdır?</a:t>
              </a:r>
              <a:endParaRPr lang="tr-TR" sz="2000" b="1" i="1" dirty="0"/>
            </a:p>
          </p:txBody>
        </p:sp>
        <p:sp>
          <p:nvSpPr>
            <p:cNvPr id="28" name="27 Metin kutusu"/>
            <p:cNvSpPr txBox="1"/>
            <p:nvPr/>
          </p:nvSpPr>
          <p:spPr>
            <a:xfrm>
              <a:off x="6444208" y="1484784"/>
              <a:ext cx="1368152" cy="400110"/>
            </a:xfrm>
            <a:prstGeom prst="rect">
              <a:avLst/>
            </a:prstGeom>
            <a:noFill/>
            <a:scene3d>
              <a:camera prst="orthographicFront">
                <a:rot lat="3000000" lon="0" rev="0"/>
              </a:camera>
              <a:lightRig rig="threePt" dir="t"/>
            </a:scene3d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/>
                <a:t>8. </a:t>
              </a:r>
              <a:r>
                <a:rPr lang="tr-TR" sz="2000" b="1" i="1" dirty="0"/>
                <a:t>SORU</a:t>
              </a:r>
            </a:p>
          </p:txBody>
        </p:sp>
      </p:grpSp>
      <p:pic>
        <p:nvPicPr>
          <p:cNvPr id="25" name="24 Resim" descr="TSF Eğitim Kuruku Banner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Google Shape;334;p41"/>
          <p:cNvPicPr preferRelativeResize="0"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646113" y="1439863"/>
            <a:ext cx="4829175" cy="482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Google Shape;336;p41"/>
          <p:cNvGraphicFramePr/>
          <p:nvPr/>
        </p:nvGraphicFramePr>
        <p:xfrm>
          <a:off x="666750" y="6283325"/>
          <a:ext cx="4824400" cy="45726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6030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0305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a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b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c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d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e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f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g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h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450" marR="91450" marT="45750" marB="4575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Google Shape;337;p41"/>
          <p:cNvGraphicFramePr/>
          <p:nvPr/>
        </p:nvGraphicFramePr>
        <p:xfrm>
          <a:off x="179388" y="1549400"/>
          <a:ext cx="415925" cy="4805400"/>
        </p:xfrm>
        <a:graphic>
          <a:graphicData uri="http://schemas.openxmlformats.org/drawingml/2006/table">
            <a:tbl>
              <a:tblPr>
                <a:noFill/>
                <a:tableStyleId>{448EF3B1-CE5E-465F-8E57-AA632BA30DCE}</a:tableStyleId>
              </a:tblPr>
              <a:tblGrid>
                <a:gridCol w="415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8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7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6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5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4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3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>
                          <a:latin typeface="Arial"/>
                          <a:ea typeface="Arial"/>
                          <a:cs typeface="Arial"/>
                          <a:sym typeface="Arial"/>
                        </a:rPr>
                        <a:t>2</a:t>
                      </a:r>
                      <a:endParaRPr sz="2400" b="1" i="1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00675">
                <a:tc>
                  <a:txBody>
                    <a:bodyPr/>
                    <a:lstStyle/>
                    <a:p>
                      <a:pPr marL="0" marR="0" lvl="0" indent="0" algn="l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r-TR" sz="2400" b="1" i="1" dirty="0">
                          <a:latin typeface="Arial"/>
                          <a:ea typeface="Arial"/>
                          <a:cs typeface="Arial"/>
                          <a:sym typeface="Arial"/>
                        </a:rPr>
                        <a:t>1</a:t>
                      </a:r>
                      <a:endParaRPr sz="2400" b="1" i="1" dirty="0">
                        <a:latin typeface="Arial"/>
                        <a:ea typeface="Arial"/>
                        <a:cs typeface="Arial"/>
                        <a:sym typeface="Arial"/>
                      </a:endParaRPr>
                    </a:p>
                  </a:txBody>
                  <a:tcPr marL="91500" marR="91500" marT="45700" marB="45700">
                    <a:lnL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9525" cap="flat" cmpd="sng">
                      <a:solidFill>
                        <a:srgbClr val="000000">
                          <a:alpha val="0"/>
                        </a:srgbClr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pic>
        <p:nvPicPr>
          <p:cNvPr id="19" name="18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  <p:grpSp>
        <p:nvGrpSpPr>
          <p:cNvPr id="14" name="13 Grup"/>
          <p:cNvGrpSpPr/>
          <p:nvPr/>
        </p:nvGrpSpPr>
        <p:grpSpPr>
          <a:xfrm>
            <a:off x="5724129" y="1772816"/>
            <a:ext cx="3168352" cy="3672408"/>
            <a:chOff x="5724129" y="1268760"/>
            <a:chExt cx="3168352" cy="3672408"/>
          </a:xfrm>
        </p:grpSpPr>
        <p:pic>
          <p:nvPicPr>
            <p:cNvPr id="15" name="7 Resim" descr="Sad-face.png"/>
            <p:cNvPicPr>
              <a:picLocks noChangeAspect="1"/>
            </p:cNvPicPr>
            <p:nvPr/>
          </p:nvPicPr>
          <p:blipFill>
            <a:blip r:embed="rId5"/>
            <a:srcRect/>
            <a:stretch>
              <a:fillRect/>
            </a:stretch>
          </p:blipFill>
          <p:spPr bwMode="auto">
            <a:xfrm>
              <a:off x="5724129" y="1700808"/>
              <a:ext cx="3168352" cy="324036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6" name="15 Metin kutusu">
              <a:hlinkClick r:id="rId6" action="ppaction://hlinksldjump"/>
            </p:cNvPr>
            <p:cNvSpPr txBox="1"/>
            <p:nvPr/>
          </p:nvSpPr>
          <p:spPr bwMode="auto">
            <a:xfrm>
              <a:off x="5880532" y="1268760"/>
              <a:ext cx="2791341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>
                <a:defRPr/>
              </a:pPr>
              <a:r>
                <a:rPr lang="tr-TR" sz="2000" b="1" i="1" dirty="0" smtClean="0">
                  <a:solidFill>
                    <a:srgbClr val="FFC000"/>
                  </a:solidFill>
                </a:rPr>
                <a:t>8. SORUNUN CEVABI</a:t>
              </a:r>
              <a:endParaRPr lang="tr-TR" sz="2000" b="1" i="1" dirty="0">
                <a:solidFill>
                  <a:srgbClr val="FFC000"/>
                </a:solidFill>
              </a:endParaRPr>
            </a:p>
          </p:txBody>
        </p:sp>
      </p:grpSp>
      <p:grpSp>
        <p:nvGrpSpPr>
          <p:cNvPr id="20" name="19 Grup"/>
          <p:cNvGrpSpPr/>
          <p:nvPr/>
        </p:nvGrpSpPr>
        <p:grpSpPr>
          <a:xfrm>
            <a:off x="8457491" y="5960313"/>
            <a:ext cx="579005" cy="781055"/>
            <a:chOff x="8457491" y="5960313"/>
            <a:chExt cx="579005" cy="781055"/>
          </a:xfrm>
        </p:grpSpPr>
        <p:sp>
          <p:nvSpPr>
            <p:cNvPr id="21" name="20 Komut Düğmesi: İleri veya Sonraki">
              <a:hlinkClick r:id="" action="ppaction://hlinkshowjump?jump=nextslide" highlightClick="1"/>
            </p:cNvPr>
            <p:cNvSpPr/>
            <p:nvPr/>
          </p:nvSpPr>
          <p:spPr>
            <a:xfrm>
              <a:off x="8460432" y="6201368"/>
              <a:ext cx="540000" cy="540000"/>
            </a:xfrm>
            <a:prstGeom prst="actionButtonForwardNext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2" name="21 Metin kutusu"/>
            <p:cNvSpPr txBox="1"/>
            <p:nvPr/>
          </p:nvSpPr>
          <p:spPr>
            <a:xfrm>
              <a:off x="8457491" y="5960313"/>
              <a:ext cx="579005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İLERİ</a:t>
              </a:r>
              <a:endParaRPr lang="tr-TR" sz="1200" b="1" dirty="0"/>
            </a:p>
          </p:txBody>
        </p:sp>
      </p:grpSp>
      <p:grpSp>
        <p:nvGrpSpPr>
          <p:cNvPr id="23" name="22 Grup"/>
          <p:cNvGrpSpPr/>
          <p:nvPr/>
        </p:nvGrpSpPr>
        <p:grpSpPr>
          <a:xfrm>
            <a:off x="7755044" y="5960313"/>
            <a:ext cx="561372" cy="781055"/>
            <a:chOff x="7755044" y="5960313"/>
            <a:chExt cx="561372" cy="781055"/>
          </a:xfrm>
        </p:grpSpPr>
        <p:sp>
          <p:nvSpPr>
            <p:cNvPr id="24" name="23 Komut Düğmesi: Geri veya Önceki">
              <a:hlinkClick r:id="" action="ppaction://hlinkshowjump?jump=previousslide" highlightClick="1"/>
            </p:cNvPr>
            <p:cNvSpPr/>
            <p:nvPr/>
          </p:nvSpPr>
          <p:spPr>
            <a:xfrm>
              <a:off x="7776416" y="6201368"/>
              <a:ext cx="540000" cy="540000"/>
            </a:xfrm>
            <a:prstGeom prst="actionButtonBackPrevious">
              <a:avLst/>
            </a:prstGeom>
            <a:solidFill>
              <a:schemeClr val="tx1">
                <a:lumMod val="5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25" name="24 Metin kutusu"/>
            <p:cNvSpPr txBox="1"/>
            <p:nvPr/>
          </p:nvSpPr>
          <p:spPr>
            <a:xfrm>
              <a:off x="7755044" y="5960313"/>
              <a:ext cx="56137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tr-TR" sz="1200" b="1" dirty="0" smtClean="0"/>
                <a:t>GERİ</a:t>
              </a:r>
              <a:endParaRPr lang="tr-TR" sz="1200" b="1" dirty="0"/>
            </a:p>
          </p:txBody>
        </p:sp>
      </p:grp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Google Shape;203;p26"/>
          <p:cNvSpPr>
            <a:spLocks noChangeArrowheads="1"/>
          </p:cNvSpPr>
          <p:nvPr/>
        </p:nvSpPr>
        <p:spPr bwMode="auto">
          <a:xfrm>
            <a:off x="3419872" y="1556792"/>
            <a:ext cx="4680148" cy="1944216"/>
          </a:xfrm>
          <a:prstGeom prst="wedgeRoundRectCallout">
            <a:avLst>
              <a:gd name="adj1" fmla="val -70384"/>
              <a:gd name="adj2" fmla="val 13677"/>
              <a:gd name="adj3" fmla="val 16667"/>
            </a:avLst>
          </a:prstGeom>
          <a:solidFill>
            <a:schemeClr val="tx2"/>
          </a:solidFill>
          <a:ln w="25400">
            <a:solidFill>
              <a:srgbClr val="286979"/>
            </a:solidFill>
            <a:round/>
            <a:headEnd type="none" w="sm" len="sm"/>
            <a:tailEnd type="none" w="sm" len="sm"/>
          </a:ln>
        </p:spPr>
        <p:txBody>
          <a:bodyPr lIns="91425" tIns="45700" rIns="91425" bIns="45700" anchor="ctr"/>
          <a:lstStyle/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>
                <a:sym typeface="Comic Sans MS" pitchFamily="66" charset="0"/>
              </a:rPr>
              <a:t>Dersimiz bitti.</a:t>
            </a:r>
          </a:p>
          <a:p>
            <a:pPr algn="ctr">
              <a:buClr>
                <a:srgbClr val="000000"/>
              </a:buClr>
              <a:buFont typeface="Arial" pitchFamily="34" charset="0"/>
              <a:buNone/>
            </a:pPr>
            <a:r>
              <a:rPr lang="tr-TR" sz="4000" b="1" i="1" dirty="0" smtClean="0">
                <a:solidFill>
                  <a:srgbClr val="FF0000"/>
                </a:solidFill>
                <a:sym typeface="Comic Sans MS" pitchFamily="66" charset="0"/>
              </a:rPr>
              <a:t>HOŞÇAKALIN</a:t>
            </a:r>
            <a:r>
              <a:rPr lang="tr-TR" sz="4000" b="1" i="1" dirty="0">
                <a:solidFill>
                  <a:srgbClr val="FF0000"/>
                </a:solidFill>
                <a:sym typeface="Comic Sans MS" pitchFamily="66" charset="0"/>
              </a:rPr>
              <a:t>…</a:t>
            </a:r>
            <a:endParaRPr lang="tr-TR" sz="4000" b="1" dirty="0">
              <a:solidFill>
                <a:srgbClr val="FF0000"/>
              </a:solidFill>
            </a:endParaRPr>
          </a:p>
        </p:txBody>
      </p:sp>
      <p:pic>
        <p:nvPicPr>
          <p:cNvPr id="9" name="9 Resim" descr="King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1015053" y="2037071"/>
            <a:ext cx="2188795" cy="47042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8" name="7 Grup"/>
          <p:cNvGrpSpPr/>
          <p:nvPr/>
        </p:nvGrpSpPr>
        <p:grpSpPr>
          <a:xfrm>
            <a:off x="5148168" y="5661248"/>
            <a:ext cx="936000" cy="1080120"/>
            <a:chOff x="5436200" y="5661248"/>
            <a:chExt cx="936000" cy="1080120"/>
          </a:xfrm>
        </p:grpSpPr>
        <p:sp>
          <p:nvSpPr>
            <p:cNvPr id="13" name="12 Komut Düğmesi: Bitiş">
              <a:hlinkClick r:id="" action="ppaction://hlinkshowjump?jump=endshow" highlightClick="1"/>
            </p:cNvPr>
            <p:cNvSpPr/>
            <p:nvPr/>
          </p:nvSpPr>
          <p:spPr>
            <a:xfrm>
              <a:off x="5436200" y="5974568"/>
              <a:ext cx="936000" cy="766800"/>
            </a:xfrm>
            <a:prstGeom prst="actionButtonEnd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4" name="13 Metin kutusu"/>
            <p:cNvSpPr txBox="1"/>
            <p:nvPr/>
          </p:nvSpPr>
          <p:spPr>
            <a:xfrm>
              <a:off x="5579469" y="5661248"/>
              <a:ext cx="663964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ÇIKIŞ</a:t>
              </a:r>
              <a:endParaRPr lang="tr-TR" b="1" dirty="0"/>
            </a:p>
          </p:txBody>
        </p:sp>
      </p:grpSp>
      <p:grpSp>
        <p:nvGrpSpPr>
          <p:cNvPr id="16" name="15 Grup"/>
          <p:cNvGrpSpPr/>
          <p:nvPr/>
        </p:nvGrpSpPr>
        <p:grpSpPr>
          <a:xfrm>
            <a:off x="3923928" y="5661248"/>
            <a:ext cx="936000" cy="1080120"/>
            <a:chOff x="4211960" y="5661248"/>
            <a:chExt cx="936000" cy="1080120"/>
          </a:xfrm>
        </p:grpSpPr>
        <p:sp>
          <p:nvSpPr>
            <p:cNvPr id="17" name="16 Komut Düğmesi: Başlangıç">
              <a:hlinkClick r:id="" action="ppaction://hlinkshowjump?jump=firstslide" highlightClick="1"/>
            </p:cNvPr>
            <p:cNvSpPr/>
            <p:nvPr/>
          </p:nvSpPr>
          <p:spPr>
            <a:xfrm>
              <a:off x="4211960" y="5974568"/>
              <a:ext cx="936000" cy="766800"/>
            </a:xfrm>
            <a:prstGeom prst="actionButtonBeginning">
              <a:avLst/>
            </a:prstGeom>
            <a:solidFill>
              <a:schemeClr val="tx1">
                <a:lumMod val="65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tr-TR"/>
            </a:p>
          </p:txBody>
        </p:sp>
        <p:sp>
          <p:nvSpPr>
            <p:cNvPr id="18" name="17 Metin kutusu"/>
            <p:cNvSpPr txBox="1"/>
            <p:nvPr/>
          </p:nvSpPr>
          <p:spPr>
            <a:xfrm>
              <a:off x="4351169" y="5661248"/>
              <a:ext cx="673582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tr-TR" b="1" dirty="0" smtClean="0"/>
                <a:t>GİRİŞ</a:t>
              </a:r>
              <a:endParaRPr lang="tr-TR" b="1" dirty="0"/>
            </a:p>
          </p:txBody>
        </p:sp>
      </p:grpSp>
      <p:pic>
        <p:nvPicPr>
          <p:cNvPr id="15" name="14 Resim" descr="TSF Eğitim Kuruku Banner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2000" y="138337"/>
            <a:ext cx="8820000" cy="882001"/>
          </a:xfrm>
          <a:prstGeom prst="rect">
            <a:avLst/>
          </a:prstGeom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kış">
  <a:themeElements>
    <a:clrScheme name="Akış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Akış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Akış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Akış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2114</TotalTime>
  <Words>1160</Words>
  <Application>Microsoft Office PowerPoint</Application>
  <PresentationFormat>Ekran Gösterisi (4:3)</PresentationFormat>
  <Paragraphs>614</Paragraphs>
  <Slides>38</Slides>
  <Notes>38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6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38</vt:i4>
      </vt:variant>
    </vt:vector>
  </HeadingPairs>
  <TitlesOfParts>
    <vt:vector size="45" baseType="lpstr">
      <vt:lpstr>Calibri</vt:lpstr>
      <vt:lpstr>Comic Sans MS</vt:lpstr>
      <vt:lpstr>Constantia</vt:lpstr>
      <vt:lpstr>Noto Sans Symbols</vt:lpstr>
      <vt:lpstr>Arial</vt:lpstr>
      <vt:lpstr>Wingdings 2</vt:lpstr>
      <vt:lpstr>Akış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Ogretmen</dc:creator>
  <cp:lastModifiedBy>LenovoL340</cp:lastModifiedBy>
  <cp:revision>219</cp:revision>
  <dcterms:modified xsi:type="dcterms:W3CDTF">2019-12-24T08:29:08Z</dcterms:modified>
</cp:coreProperties>
</file>