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2"/>
  </p:notesMasterIdLst>
  <p:sldIdLst>
    <p:sldId id="256" r:id="rId2"/>
    <p:sldId id="385" r:id="rId3"/>
    <p:sldId id="386" r:id="rId4"/>
    <p:sldId id="387" r:id="rId5"/>
    <p:sldId id="257" r:id="rId6"/>
    <p:sldId id="325" r:id="rId7"/>
    <p:sldId id="326" r:id="rId8"/>
    <p:sldId id="327" r:id="rId9"/>
    <p:sldId id="328" r:id="rId10"/>
    <p:sldId id="330" r:id="rId11"/>
    <p:sldId id="331" r:id="rId12"/>
    <p:sldId id="376" r:id="rId13"/>
    <p:sldId id="332" r:id="rId14"/>
    <p:sldId id="333" r:id="rId15"/>
    <p:sldId id="334" r:id="rId16"/>
    <p:sldId id="336" r:id="rId17"/>
    <p:sldId id="337" r:id="rId18"/>
    <p:sldId id="338" r:id="rId19"/>
    <p:sldId id="339" r:id="rId20"/>
    <p:sldId id="340" r:id="rId21"/>
    <p:sldId id="341" r:id="rId22"/>
    <p:sldId id="349" r:id="rId23"/>
    <p:sldId id="351" r:id="rId24"/>
    <p:sldId id="352" r:id="rId25"/>
    <p:sldId id="378" r:id="rId26"/>
    <p:sldId id="354" r:id="rId27"/>
    <p:sldId id="379" r:id="rId28"/>
    <p:sldId id="355" r:id="rId29"/>
    <p:sldId id="380" r:id="rId30"/>
    <p:sldId id="357" r:id="rId31"/>
    <p:sldId id="381" r:id="rId32"/>
    <p:sldId id="359" r:id="rId33"/>
    <p:sldId id="382" r:id="rId34"/>
    <p:sldId id="360" r:id="rId35"/>
    <p:sldId id="383" r:id="rId36"/>
    <p:sldId id="361" r:id="rId37"/>
    <p:sldId id="384" r:id="rId38"/>
    <p:sldId id="377" r:id="rId39"/>
    <p:sldId id="373" r:id="rId40"/>
    <p:sldId id="363" r:id="rId4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omic Sans MS" panose="030F0702030302020204" pitchFamily="66" charset="0"/>
      <p:regular r:id="rId47"/>
      <p:bold r:id="rId48"/>
      <p:italic r:id="rId49"/>
      <p:boldItalic r:id="rId50"/>
    </p:embeddedFont>
    <p:embeddedFont>
      <p:font typeface="Constantia" panose="02030602050306030303" pitchFamily="18" charset="0"/>
      <p:regular r:id="rId51"/>
      <p:bold r:id="rId52"/>
      <p:italic r:id="rId53"/>
      <p:boldItalic r:id="rId54"/>
    </p:embeddedFont>
    <p:embeddedFont>
      <p:font typeface="Wingdings 2" panose="05020102010507070707" pitchFamily="18" charset="2"/>
      <p:regular r:id="rId55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9219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01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12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83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939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041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144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246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349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3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slide" Target="slide24.xml"/><Relationship Id="rId7" Type="http://schemas.openxmlformats.org/officeDocument/2006/relationships/slide" Target="slide32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11" Type="http://schemas.openxmlformats.org/officeDocument/2006/relationships/image" Target="../media/image4.png"/><Relationship Id="rId5" Type="http://schemas.openxmlformats.org/officeDocument/2006/relationships/slide" Target="slide28.xml"/><Relationship Id="rId10" Type="http://schemas.openxmlformats.org/officeDocument/2006/relationships/slide" Target="slide38.xml"/><Relationship Id="rId4" Type="http://schemas.openxmlformats.org/officeDocument/2006/relationships/slide" Target="slide26.xml"/><Relationship Id="rId9" Type="http://schemas.openxmlformats.org/officeDocument/2006/relationships/slide" Target="slide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5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8.xml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5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9.xml"/><Relationship Id="rId5" Type="http://schemas.openxmlformats.org/officeDocument/2006/relationships/audio" Target="../media/audio1.wav"/><Relationship Id="rId4" Type="http://schemas.openxmlformats.org/officeDocument/2006/relationships/slide" Target="slide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8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2.xml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4.xml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8.xml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6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0.xml"/><Relationship Id="rId5" Type="http://schemas.openxmlformats.org/officeDocument/2006/relationships/slide" Target="slide32.xml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1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5 / Vezirin Hareketi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11 Metin kutusu"/>
          <p:cNvSpPr txBox="1">
            <a:spLocks noChangeArrowheads="1"/>
          </p:cNvSpPr>
          <p:nvPr/>
        </p:nvSpPr>
        <p:spPr bwMode="auto">
          <a:xfrm>
            <a:off x="179388" y="1628795"/>
            <a:ext cx="87852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200" b="1" i="1" smtClean="0">
                <a:latin typeface="Arial" pitchFamily="34" charset="0"/>
              </a:rPr>
              <a:t>Sınıf</a:t>
            </a:r>
            <a:r>
              <a:rPr lang="tr-TR" sz="2200" b="1" i="1" dirty="0">
                <a:latin typeface="Arial" pitchFamily="34" charset="0"/>
              </a:rPr>
              <a:t>:</a:t>
            </a:r>
            <a:r>
              <a:rPr lang="tr-TR" sz="2200" i="1" dirty="0">
                <a:latin typeface="Arial" pitchFamily="34" charset="0"/>
              </a:rPr>
              <a:t> 1.Sınıflar</a:t>
            </a:r>
          </a:p>
          <a:p>
            <a:r>
              <a:rPr lang="tr-TR" sz="2200" b="1" i="1" dirty="0">
                <a:latin typeface="Arial" pitchFamily="34" charset="0"/>
              </a:rPr>
              <a:t>Konu</a:t>
            </a:r>
            <a:r>
              <a:rPr lang="tr-TR" sz="2200" i="1" dirty="0">
                <a:latin typeface="Arial" pitchFamily="34" charset="0"/>
              </a:rPr>
              <a:t>: Vezirin özellikleri</a:t>
            </a:r>
          </a:p>
          <a:p>
            <a:r>
              <a:rPr lang="tr-TR" sz="2200" b="1" i="1" dirty="0">
                <a:latin typeface="Arial" pitchFamily="34" charset="0"/>
              </a:rPr>
              <a:t>Süre:</a:t>
            </a:r>
            <a:r>
              <a:rPr lang="tr-TR" sz="2200" i="1" dirty="0">
                <a:latin typeface="Arial" pitchFamily="34" charset="0"/>
              </a:rPr>
              <a:t> 40 dakika</a:t>
            </a:r>
          </a:p>
          <a:p>
            <a:r>
              <a:rPr lang="tr-TR" sz="2200" b="1" i="1" dirty="0">
                <a:latin typeface="Arial" pitchFamily="34" charset="0"/>
              </a:rPr>
              <a:t>Kazanımlar: </a:t>
            </a:r>
            <a:r>
              <a:rPr lang="tr-TR" sz="2200" i="1" dirty="0">
                <a:latin typeface="Arial" pitchFamily="34" charset="0"/>
              </a:rPr>
              <a:t>Vezirin </a:t>
            </a:r>
            <a:r>
              <a:rPr lang="tr-TR" sz="2200" i="1" dirty="0" smtClean="0">
                <a:latin typeface="Arial" pitchFamily="34" charset="0"/>
              </a:rPr>
              <a:t>hareketini </a:t>
            </a:r>
            <a:r>
              <a:rPr lang="tr-TR" sz="2200" i="1" dirty="0">
                <a:latin typeface="Arial" pitchFamily="34" charset="0"/>
              </a:rPr>
              <a:t>öğrenir ve uygular. </a:t>
            </a:r>
          </a:p>
          <a:p>
            <a:r>
              <a:rPr lang="tr-TR" sz="2200" i="1" dirty="0">
                <a:latin typeface="Arial" pitchFamily="34" charset="0"/>
              </a:rPr>
              <a:t>Vezir ile, yolu üzerindeki bir taşı almayı bilir. Dikey, yatay ve çapraz yönlerde gidebileceği kareleri görür.</a:t>
            </a:r>
          </a:p>
          <a:p>
            <a:r>
              <a:rPr lang="tr-TR" sz="2200" b="1" i="1" dirty="0">
                <a:latin typeface="Arial" pitchFamily="34" charset="0"/>
              </a:rPr>
              <a:t>Yöntem-Teknik: </a:t>
            </a:r>
            <a:r>
              <a:rPr lang="tr-TR" sz="2200" i="1" dirty="0">
                <a:latin typeface="Arial" pitchFamily="34" charset="0"/>
              </a:rPr>
              <a:t>Anlatım, soru-cevap, gösterip-yaptırma, </a:t>
            </a:r>
          </a:p>
          <a:p>
            <a:r>
              <a:rPr lang="tr-TR" sz="2200" b="1" i="1" dirty="0">
                <a:latin typeface="Arial" pitchFamily="34" charset="0"/>
              </a:rPr>
              <a:t>Araç-Gereç: </a:t>
            </a:r>
            <a:r>
              <a:rPr lang="tr-TR" sz="2200" i="1" dirty="0">
                <a:latin typeface="Arial" pitchFamily="34" charset="0"/>
              </a:rPr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600"/>
            <a:ext cx="8713788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>
                <a:latin typeface="Arial" pitchFamily="34" charset="0"/>
              </a:rPr>
              <a:t>İşleyiş:</a:t>
            </a:r>
            <a:r>
              <a:rPr lang="tr-TR" sz="2200" i="1" dirty="0">
                <a:latin typeface="Arial" pitchFamily="34" charset="0"/>
              </a:rPr>
              <a:t> Slayttaki sunuları projeksiyon cihazı ile tahtada veya satranç eğitim panosunda sıra ile anlatırız. Eğitmen taşların yerlerini ve sayısını değiştirerek yeni sorular ekleyebilir.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  <a:p>
            <a:pPr marL="0" lvl="1"/>
            <a:r>
              <a:rPr lang="tr-TR" sz="2200" b="1" i="1" dirty="0">
                <a:latin typeface="Arial" pitchFamily="34" charset="0"/>
              </a:rPr>
              <a:t>Ölçme-değerlendirme: </a:t>
            </a:r>
            <a:r>
              <a:rPr lang="tr-TR" sz="2200" i="1" dirty="0">
                <a:latin typeface="Arial" pitchFamily="34" charset="0"/>
              </a:rPr>
              <a:t>Ders bitiminde öğrencilere alıştırmalardan oluşan çalışma kağıdı verilir. Alıştırmalarla ilgili bir iki örnek panoda gösterilerek etkinliğe geçilir.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>
                <a:latin typeface="Arial" pitchFamily="34" charset="0"/>
              </a:rPr>
              <a:t>Sonuçlar kayıt altına alınarak ilerleme gözlemlenir. </a:t>
            </a:r>
          </a:p>
          <a:p>
            <a:pPr marL="0" lvl="1"/>
            <a:endParaRPr lang="tr-TR" sz="2200" i="1" dirty="0">
              <a:latin typeface="Arial" pitchFamily="34" charset="0"/>
            </a:endParaRPr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140296" y="1988840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1.Vxg5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1.Vxc7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1…Vxd2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1.Vxf7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1.Vxa4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1.Vxa7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1.Vxh5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1.Vxh6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1…Vxc1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115616" y="1412776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>
                <a:latin typeface="Arial" pitchFamily="34" charset="0"/>
              </a:rPr>
              <a:t>Çalışma kağıdı cevap anahtarı:</a:t>
            </a:r>
            <a:r>
              <a:rPr lang="tr-TR" sz="2200" i="1" dirty="0" smtClean="0">
                <a:latin typeface="Arial" pitchFamily="34" charset="0"/>
              </a:rPr>
              <a:t>.  </a:t>
            </a:r>
            <a:endParaRPr lang="tr-TR" sz="2200" i="1" dirty="0">
              <a:latin typeface="Arial" pitchFamily="34" charset="0"/>
            </a:endParaRP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187624" y="1772816"/>
            <a:ext cx="4824413" cy="2736304"/>
          </a:xfrm>
          <a:prstGeom prst="wedgeRoundRectCallout">
            <a:avLst>
              <a:gd name="adj1" fmla="val 64172"/>
              <a:gd name="adj2" fmla="val -235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    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Vezirin </a:t>
            </a:r>
            <a:r>
              <a:rPr lang="tr-TR" sz="3600" b="1" i="1" dirty="0">
                <a:solidFill>
                  <a:srgbClr val="FF0000"/>
                </a:solidFill>
                <a:sym typeface="Comic Sans MS" pitchFamily="66" charset="0"/>
              </a:rPr>
              <a:t>özelliklerini </a:t>
            </a:r>
            <a:r>
              <a:rPr lang="tr-TR" sz="3600" b="1" i="1" dirty="0">
                <a:sym typeface="Comic Sans MS" pitchFamily="66" charset="0"/>
              </a:rPr>
              <a:t>öğreneceğiz.</a:t>
            </a:r>
            <a:endParaRPr lang="tr-TR" sz="3600" b="1" dirty="0"/>
          </a:p>
        </p:txBody>
      </p:sp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 </a:t>
            </a:r>
            <a:r>
              <a:rPr lang="tr-TR" sz="2800" b="1" i="1" dirty="0">
                <a:sym typeface="Comic Sans MS" pitchFamily="66" charset="0"/>
              </a:rPr>
              <a:t>bulunduğu karenin </a:t>
            </a:r>
            <a:endParaRPr lang="tr-TR" sz="2800" b="1" i="1" dirty="0" smtClean="0">
              <a:solidFill>
                <a:srgbClr val="FF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dikey, yatay ve çaprazlarında,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yolu üzerindeki </a:t>
            </a:r>
            <a:r>
              <a:rPr lang="tr-TR" sz="2800" b="1" i="1" dirty="0" smtClean="0">
                <a:sym typeface="Comic Sans MS" pitchFamily="66" charset="0"/>
              </a:rPr>
              <a:t>istediği </a:t>
            </a:r>
            <a:r>
              <a:rPr lang="tr-TR" sz="2800" b="1" i="1" dirty="0">
                <a:sym typeface="Comic Sans MS" pitchFamily="66" charset="0"/>
              </a:rPr>
              <a:t>bir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770"/>
              <a:gd name="adj2" fmla="val 5767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Haydi, </a:t>
            </a:r>
            <a:r>
              <a:rPr lang="tr-TR" sz="2800" b="1" i="1" dirty="0" smtClean="0">
                <a:sym typeface="Comic Sans MS" pitchFamily="66" charset="0"/>
              </a:rPr>
              <a:t>veziri </a:t>
            </a:r>
            <a:r>
              <a:rPr lang="tr-TR" sz="2800" b="1" i="1" dirty="0">
                <a:sym typeface="Comic Sans MS" pitchFamily="66" charset="0"/>
              </a:rPr>
              <a:t>gezdirelim…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027"/>
              <a:gd name="adj2" fmla="val 5903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Dikey</a:t>
            </a: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>
                <a:sym typeface="Comic Sans MS" pitchFamily="66" charset="0"/>
              </a:rPr>
              <a:t>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Yatay</a:t>
            </a:r>
            <a:r>
              <a:rPr lang="tr-TR" sz="2800" b="1" i="1" dirty="0" smtClean="0">
                <a:sym typeface="Comic Sans MS" pitchFamily="66" charset="0"/>
              </a:rPr>
              <a:t> 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5720"/>
              <a:gd name="adj2" fmla="val 6177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</a:t>
            </a:r>
            <a:r>
              <a:rPr lang="tr-TR" sz="2800" b="1" i="1" dirty="0" smtClean="0">
                <a:sym typeface="Comic Sans MS" pitchFamily="66" charset="0"/>
              </a:rPr>
              <a:t> 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5720"/>
              <a:gd name="adj2" fmla="val 594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Fil gibi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çapraz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Kale gibi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dikey veya yatay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027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Vezir, </a:t>
            </a:r>
            <a:r>
              <a:rPr lang="tr-TR" sz="2800" b="1" i="1" dirty="0">
                <a:sym typeface="Comic Sans MS" pitchFamily="66" charset="0"/>
              </a:rPr>
              <a:t>yolu üzerindeki taşların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üzerinden </a:t>
            </a:r>
            <a:r>
              <a:rPr lang="tr-TR" sz="2800" b="1" i="1" dirty="0">
                <a:sym typeface="Comic Sans MS" pitchFamily="66" charset="0"/>
              </a:rPr>
              <a:t>atlayamaz.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156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Vezir, yolu </a:t>
            </a:r>
            <a:r>
              <a:rPr lang="tr-TR" sz="2800" b="1" i="1" dirty="0">
                <a:sym typeface="Comic Sans MS" pitchFamily="66" charset="0"/>
              </a:rPr>
              <a:t>üzerindeki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farklı renkteki </a:t>
            </a:r>
            <a:r>
              <a:rPr lang="tr-TR" sz="2800" b="1" i="1" dirty="0">
                <a:sym typeface="Comic Sans MS" pitchFamily="66" charset="0"/>
              </a:rPr>
              <a:t>bir taşı onun karesine gelerek alabilir.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156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İşte böyle…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Alınan taş tahtanın dışına çıkartılır.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5720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Vezir, bulunduğu kareden </a:t>
            </a:r>
            <a:r>
              <a:rPr lang="tr-TR" sz="2800" b="1" i="1" dirty="0">
                <a:sym typeface="Comic Sans MS" pitchFamily="66" charset="0"/>
              </a:rPr>
              <a:t>bir 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156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27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156"/>
              <a:gd name="adj2" fmla="val 6177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Vezir,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 </a:t>
            </a:r>
            <a:r>
              <a:rPr lang="tr-TR" sz="2800" b="1" i="1" dirty="0">
                <a:sym typeface="Comic Sans MS" pitchFamily="66" charset="0"/>
              </a:rPr>
              <a:t>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 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463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19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6591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Vezir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alabileceği </a:t>
            </a:r>
            <a:endParaRPr lang="tr-TR" sz="28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kaç taşı </a:t>
            </a:r>
            <a:r>
              <a:rPr lang="tr-TR" sz="2800" b="1" i="1" dirty="0">
                <a:sym typeface="Comic Sans MS" pitchFamily="66" charset="0"/>
              </a:rPr>
              <a:t>görüyor?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463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 alabileceği </a:t>
            </a: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3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rakip taşı </a:t>
            </a:r>
            <a:r>
              <a:rPr lang="tr-TR" sz="2800" b="1" i="1" dirty="0">
                <a:sym typeface="Comic Sans MS" pitchFamily="66" charset="0"/>
              </a:rPr>
              <a:t>görüyor.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chemeClr val="bg1"/>
                </a:solidFill>
                <a:sym typeface="Comic Sans MS" pitchFamily="66" charset="0"/>
              </a:rPr>
              <a:t>Hangisini alsak acaba?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7028" y="4725144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755576" y="1340768"/>
            <a:ext cx="5257800" cy="5256212"/>
          </a:xfrm>
          <a:prstGeom prst="wedgeRoundRectCallout">
            <a:avLst>
              <a:gd name="adj1" fmla="val 64577"/>
              <a:gd name="adj2" fmla="val -2216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olidFill>
                  <a:srgbClr val="FF0000"/>
                </a:solidFill>
                <a:sym typeface="Comic Sans MS" pitchFamily="66" charset="0"/>
              </a:rPr>
              <a:t>Unutmayınız…</a:t>
            </a:r>
            <a:endParaRPr lang="tr-TR" sz="3200" b="1" i="1" dirty="0"/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</a:t>
            </a:r>
            <a:r>
              <a:rPr lang="tr-TR" sz="3200" b="1" i="1" dirty="0" smtClean="0">
                <a:sym typeface="Comic Sans MS" pitchFamily="66" charset="0"/>
              </a:rPr>
              <a:t>Vezir, bulunduğu karenin yolu üzerindeki dikey, yatay ve çaprazlarına    hareket edebilir. </a:t>
            </a:r>
            <a:endParaRPr lang="tr-TR" sz="32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Yolu üzerindeki rakip bir taşı alabilir.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Taşların üzerinden atlayamaz.</a:t>
            </a:r>
            <a:endParaRPr lang="en-US" sz="3200" b="1" i="1" dirty="0">
              <a:sym typeface="Comic Sans MS" pitchFamily="66" charset="0"/>
            </a:endParaRPr>
          </a:p>
        </p:txBody>
      </p:sp>
      <p:pic>
        <p:nvPicPr>
          <p:cNvPr id="7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00192" y="2132856"/>
            <a:ext cx="1811657" cy="4395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556147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85293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64502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43711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522920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85293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64502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43711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522920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8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037820" y="3423418"/>
            <a:ext cx="833324" cy="20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Kaleyi alır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Atı </a:t>
              </a:r>
              <a:r>
                <a:rPr lang="tr-TR" sz="2000" b="1" i="1" dirty="0" smtClean="0"/>
                <a:t>alır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c</a:t>
              </a:r>
              <a:r>
                <a:rPr lang="tr-TR" sz="2000" b="1" i="1" dirty="0"/>
                <a:t>) </a:t>
              </a:r>
              <a:r>
                <a:rPr lang="tr-TR" sz="2000" b="1" i="1" dirty="0" smtClean="0"/>
                <a:t>Fili alır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Beyaz </a:t>
              </a:r>
              <a:r>
                <a:rPr lang="tr-TR" sz="2000" b="1" i="1" dirty="0" smtClean="0"/>
                <a:t>vezir,                      </a:t>
              </a:r>
              <a:r>
                <a:rPr lang="tr-TR" sz="2000" b="1" i="1" dirty="0"/>
                <a:t>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a</a:t>
              </a:r>
              <a:r>
                <a:rPr lang="tr-TR" sz="2000" b="1" i="1" dirty="0"/>
                <a:t>) </a:t>
              </a:r>
              <a:r>
                <a:rPr lang="tr-TR" sz="2000" b="1" i="1" dirty="0" smtClean="0"/>
                <a:t>Atı alır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Kaleyi alır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Fili alır</a:t>
              </a:r>
              <a:endParaRPr lang="tr-TR" sz="2000" b="1" i="1" dirty="0"/>
            </a:p>
          </p:txBody>
        </p:sp>
      </p:grpSp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Siyah vezir,                      </a:t>
              </a:r>
              <a:r>
                <a:rPr lang="tr-TR" sz="2000" b="1" i="1" dirty="0"/>
                <a:t>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en-US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Vezir, </a:t>
              </a:r>
              <a:r>
                <a:rPr lang="tr-TR" sz="2000" b="1" i="1" dirty="0"/>
                <a:t>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>
                  <a:latin typeface="Comic Sans MS" pitchFamily="66" charset="0"/>
                </a:rPr>
                <a:t>3</a:t>
              </a:r>
              <a:r>
                <a:rPr lang="tr-TR" sz="2000" b="1" i="1" dirty="0"/>
                <a:t>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14826" y="1557610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Vezir, </a:t>
              </a:r>
              <a:r>
                <a:rPr lang="tr-TR" sz="2000" b="1" i="1" dirty="0"/>
                <a:t>en az             kaç hamle sonra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/>
                <a:t>4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36914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07904" y="1484784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8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9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10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Vezir </a:t>
              </a:r>
              <a:r>
                <a:rPr lang="tr-TR" sz="2000" b="1" i="1" dirty="0"/>
                <a:t>bir hamlede </a:t>
              </a:r>
              <a:r>
                <a:rPr lang="tr-TR" sz="2000" b="1" i="1" dirty="0" smtClean="0"/>
                <a:t>toplam kaç </a:t>
              </a:r>
              <a:r>
                <a:rPr lang="tr-TR" sz="2000" b="1" i="1" dirty="0"/>
                <a:t>farklı </a:t>
              </a:r>
              <a:r>
                <a:rPr lang="tr-TR" sz="2000" b="1" i="1" dirty="0" smtClean="0"/>
                <a:t>kareyi görüyor?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Beyaz vezir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</a:t>
              </a:r>
              <a:r>
                <a:rPr lang="tr-TR" sz="2000" b="1" i="1" dirty="0" smtClean="0"/>
                <a:t>vezir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</a:t>
              </a:r>
              <a:r>
                <a:rPr lang="tr-TR" sz="2000" b="1" i="1" dirty="0" smtClean="0"/>
                <a:t>vezir bir </a:t>
              </a:r>
              <a:r>
                <a:rPr lang="tr-TR" sz="2000" b="1" i="1" dirty="0"/>
                <a:t>hamlede daha fazla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a</a:t>
              </a:r>
              <a:r>
                <a:rPr lang="tr-TR" sz="2000" b="1" i="1" dirty="0"/>
                <a:t>) Beyaz </a:t>
              </a:r>
              <a:r>
                <a:rPr lang="tr-TR" sz="2000" b="1" i="1" dirty="0" smtClean="0"/>
                <a:t>vezir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b</a:t>
              </a:r>
              <a:r>
                <a:rPr lang="tr-TR" sz="2000" b="1" i="1" dirty="0"/>
                <a:t>) Siyah </a:t>
              </a:r>
              <a:r>
                <a:rPr lang="tr-TR" sz="2000" b="1" i="1" dirty="0" smtClean="0"/>
                <a:t>vezir</a:t>
              </a:r>
              <a:endParaRPr lang="tr-TR" sz="2000" b="1" i="1" dirty="0"/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</a:t>
              </a:r>
              <a:r>
                <a:rPr lang="tr-TR" sz="2000" b="1" i="1" dirty="0" smtClean="0"/>
                <a:t>vezir bir hamlede taş </a:t>
              </a:r>
              <a:r>
                <a:rPr lang="tr-TR" sz="2000" b="1" i="1" dirty="0"/>
                <a:t>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>
              <a:hlinkClick r:id="rId5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1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Vezir, yolu üzerinde bulunan toplam kaç rakip taşı görür?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115616" y="1988840"/>
            <a:ext cx="4680148" cy="2160240"/>
          </a:xfrm>
          <a:prstGeom prst="wedgeRoundRectCallout">
            <a:avLst>
              <a:gd name="adj1" fmla="val 63322"/>
              <a:gd name="adj2" fmla="val -2014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9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940152" y="1916832"/>
            <a:ext cx="186980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"/>
          <p:cNvGrpSpPr/>
          <p:nvPr/>
        </p:nvGrpSpPr>
        <p:grpSpPr>
          <a:xfrm>
            <a:off x="4788128" y="5661248"/>
            <a:ext cx="936000" cy="1080120"/>
            <a:chOff x="5436200" y="5661248"/>
            <a:chExt cx="936000" cy="1080120"/>
          </a:xfrm>
        </p:grpSpPr>
        <p:sp>
          <p:nvSpPr>
            <p:cNvPr id="10" name="9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3563888" y="5661248"/>
            <a:ext cx="936000" cy="1080120"/>
            <a:chOff x="4211960" y="5661248"/>
            <a:chExt cx="936000" cy="1080120"/>
          </a:xfrm>
        </p:grpSpPr>
        <p:sp>
          <p:nvSpPr>
            <p:cNvPr id="13" name="12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1216</Words>
  <Application>Microsoft Office PowerPoint</Application>
  <PresentationFormat>Ekran Gösterisi (4:3)</PresentationFormat>
  <Paragraphs>697</Paragraphs>
  <Slides>40</Slides>
  <Notes>40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7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160</cp:revision>
  <dcterms:modified xsi:type="dcterms:W3CDTF">2019-12-24T08:29:25Z</dcterms:modified>
</cp:coreProperties>
</file>