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50"/>
  </p:notesMasterIdLst>
  <p:sldIdLst>
    <p:sldId id="397" r:id="rId2"/>
    <p:sldId id="394" r:id="rId3"/>
    <p:sldId id="395" r:id="rId4"/>
    <p:sldId id="396" r:id="rId5"/>
    <p:sldId id="257" r:id="rId6"/>
    <p:sldId id="325" r:id="rId7"/>
    <p:sldId id="326" r:id="rId8"/>
    <p:sldId id="327" r:id="rId9"/>
    <p:sldId id="328" r:id="rId10"/>
    <p:sldId id="330" r:id="rId11"/>
    <p:sldId id="331" r:id="rId12"/>
    <p:sldId id="376" r:id="rId13"/>
    <p:sldId id="378" r:id="rId14"/>
    <p:sldId id="332" r:id="rId15"/>
    <p:sldId id="333" r:id="rId16"/>
    <p:sldId id="334" r:id="rId17"/>
    <p:sldId id="379" r:id="rId18"/>
    <p:sldId id="380" r:id="rId19"/>
    <p:sldId id="381" r:id="rId20"/>
    <p:sldId id="383" r:id="rId21"/>
    <p:sldId id="384" r:id="rId22"/>
    <p:sldId id="385" r:id="rId23"/>
    <p:sldId id="386" r:id="rId24"/>
    <p:sldId id="336" r:id="rId25"/>
    <p:sldId id="337" r:id="rId26"/>
    <p:sldId id="338" r:id="rId27"/>
    <p:sldId id="339" r:id="rId28"/>
    <p:sldId id="340" r:id="rId29"/>
    <p:sldId id="341" r:id="rId30"/>
    <p:sldId id="349" r:id="rId31"/>
    <p:sldId id="351" r:id="rId32"/>
    <p:sldId id="352" r:id="rId33"/>
    <p:sldId id="387" r:id="rId34"/>
    <p:sldId id="354" r:id="rId35"/>
    <p:sldId id="388" r:id="rId36"/>
    <p:sldId id="355" r:id="rId37"/>
    <p:sldId id="389" r:id="rId38"/>
    <p:sldId id="357" r:id="rId39"/>
    <p:sldId id="390" r:id="rId40"/>
    <p:sldId id="359" r:id="rId41"/>
    <p:sldId id="391" r:id="rId42"/>
    <p:sldId id="360" r:id="rId43"/>
    <p:sldId id="392" r:id="rId44"/>
    <p:sldId id="361" r:id="rId45"/>
    <p:sldId id="393" r:id="rId46"/>
    <p:sldId id="377" r:id="rId47"/>
    <p:sldId id="373" r:id="rId48"/>
    <p:sldId id="363" r:id="rId4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Comic Sans MS" panose="030F0702030302020204" pitchFamily="66" charset="0"/>
      <p:regular r:id="rId55"/>
      <p:bold r:id="rId56"/>
      <p:italic r:id="rId57"/>
      <p:boldItalic r:id="rId58"/>
    </p:embeddedFont>
    <p:embeddedFont>
      <p:font typeface="Constantia" panose="02030602050306030303" pitchFamily="18" charset="0"/>
      <p:regular r:id="rId59"/>
      <p:bold r:id="rId60"/>
      <p:italic r:id="rId61"/>
      <p:boldItalic r:id="rId62"/>
    </p:embeddedFont>
    <p:embeddedFont>
      <p:font typeface="Wingdings 2" panose="05020102010507070707" pitchFamily="18" charset="2"/>
      <p:regular r:id="rId63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font" Target="fonts/font5.fntdata"/><Relationship Id="rId63" Type="http://schemas.openxmlformats.org/officeDocument/2006/relationships/font" Target="fonts/font13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font" Target="fonts/font11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7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01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120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22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42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63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63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63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63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83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939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041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144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246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349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168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47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57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78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08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1.xml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42.xml"/><Relationship Id="rId3" Type="http://schemas.openxmlformats.org/officeDocument/2006/relationships/slide" Target="slide32.xml"/><Relationship Id="rId7" Type="http://schemas.openxmlformats.org/officeDocument/2006/relationships/slide" Target="slide40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8.xml"/><Relationship Id="rId11" Type="http://schemas.openxmlformats.org/officeDocument/2006/relationships/image" Target="../media/image5.png"/><Relationship Id="rId5" Type="http://schemas.openxmlformats.org/officeDocument/2006/relationships/slide" Target="slide36.xml"/><Relationship Id="rId10" Type="http://schemas.openxmlformats.org/officeDocument/2006/relationships/slide" Target="slide46.xml"/><Relationship Id="rId4" Type="http://schemas.openxmlformats.org/officeDocument/2006/relationships/slide" Target="slide34.xml"/><Relationship Id="rId9" Type="http://schemas.openxmlformats.org/officeDocument/2006/relationships/slide" Target="slide4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3.xml"/><Relationship Id="rId5" Type="http://schemas.openxmlformats.org/officeDocument/2006/relationships/audio" Target="../media/audio1.wav"/><Relationship Id="rId4" Type="http://schemas.openxmlformats.org/officeDocument/2006/relationships/slide" Target="slide3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15.xml"/><Relationship Id="rId4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6.xml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2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8.xml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5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0.xml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1.xml"/><Relationship Id="rId5" Type="http://schemas.openxmlformats.org/officeDocument/2006/relationships/audio" Target="../media/audio1.wav"/><Relationship Id="rId4" Type="http://schemas.openxmlformats.org/officeDocument/2006/relationships/slide" Target="slide4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4.xml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6.xml"/><Relationship Id="rId4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8.xml"/><Relationship Id="rId4" Type="http://schemas.openxmlformats.org/officeDocument/2006/relationships/slide" Target="slide4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10 Grup"/>
          <p:cNvGrpSpPr/>
          <p:nvPr/>
        </p:nvGrpSpPr>
        <p:grpSpPr>
          <a:xfrm>
            <a:off x="395536" y="1260049"/>
            <a:ext cx="8424935" cy="1304855"/>
            <a:chOff x="395536" y="1260049"/>
            <a:chExt cx="8424935" cy="1304855"/>
          </a:xfrm>
        </p:grpSpPr>
        <p:sp>
          <p:nvSpPr>
            <p:cNvPr id="16" name="15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7" name="16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4 / Şahın Hareketi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578272"/>
            <a:ext cx="878497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tr-TR" sz="2200" b="1" i="1" smtClean="0"/>
              <a:t>Sınıf</a:t>
            </a:r>
            <a:r>
              <a:rPr lang="tr-TR" sz="2200" b="1" i="1" dirty="0" smtClean="0"/>
              <a:t>:</a:t>
            </a:r>
            <a:r>
              <a:rPr lang="tr-TR" sz="2200" i="1" dirty="0" smtClean="0"/>
              <a:t> 1.Sınıflar</a:t>
            </a:r>
          </a:p>
          <a:p>
            <a:pPr eaLnBrk="1" hangingPunct="1"/>
            <a:r>
              <a:rPr lang="tr-TR" sz="2200" b="1" i="1" dirty="0" smtClean="0"/>
              <a:t>Konu</a:t>
            </a:r>
            <a:r>
              <a:rPr lang="tr-TR" sz="2200" i="1" dirty="0" smtClean="0"/>
              <a:t>: Şahın özellikleri</a:t>
            </a:r>
          </a:p>
          <a:p>
            <a:pPr eaLnBrk="1" hangingPunct="1"/>
            <a:r>
              <a:rPr lang="tr-TR" sz="2200" b="1" i="1" dirty="0" smtClean="0"/>
              <a:t>Süre:</a:t>
            </a:r>
            <a:r>
              <a:rPr lang="tr-TR" sz="2200" i="1" dirty="0" smtClean="0"/>
              <a:t> 40 dakika</a:t>
            </a:r>
          </a:p>
          <a:p>
            <a:pPr eaLnBrk="1" hangingPunct="1"/>
            <a:r>
              <a:rPr lang="tr-TR" sz="2200" b="1" i="1" dirty="0" smtClean="0"/>
              <a:t>Kazanımlar: </a:t>
            </a:r>
            <a:r>
              <a:rPr lang="tr-TR" sz="2200" i="1" dirty="0" smtClean="0"/>
              <a:t>Şahın özelliklerini öğrenir ve uygular. </a:t>
            </a:r>
          </a:p>
          <a:p>
            <a:pPr eaLnBrk="1" hangingPunct="1"/>
            <a:r>
              <a:rPr lang="tr-TR" sz="2200" i="1" dirty="0" smtClean="0"/>
              <a:t>Şah ile, yolu üzerindeki bir taşı almayı bilir. Dikey, yatay ve çapraz yönlerde gidebileceği kareleri görür. Şahın kuraldışı (imkansız) hamlelerini kontrol eder.</a:t>
            </a:r>
          </a:p>
          <a:p>
            <a:pPr eaLnBrk="1" hangingPunct="1"/>
            <a:r>
              <a:rPr lang="tr-TR" sz="2200" b="1" i="1" dirty="0" smtClean="0"/>
              <a:t>Yöntem-Teknik: </a:t>
            </a:r>
            <a:r>
              <a:rPr lang="tr-TR" sz="2200" i="1" dirty="0" smtClean="0"/>
              <a:t>Anlatım, soru-cevap, gösterip-yaptırma, </a:t>
            </a:r>
          </a:p>
          <a:p>
            <a:pPr eaLnBrk="1" hangingPunct="1"/>
            <a:r>
              <a:rPr lang="tr-TR" sz="2200" b="1" i="1" dirty="0" smtClean="0"/>
              <a:t>Araç-Gereç: </a:t>
            </a:r>
            <a:r>
              <a:rPr lang="tr-TR" sz="2200" i="1" dirty="0" smtClean="0"/>
              <a:t>Satranç panosu, projeksiyon cihazı, renkli mıknatıslar, silinebilen işaretleme kalemleri, okul satranç takımları, çalışma kağıtları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498600"/>
            <a:ext cx="8713788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tr-TR" sz="2200" b="1" i="1" dirty="0"/>
              <a:t>İşleyiş:</a:t>
            </a:r>
            <a:r>
              <a:rPr lang="tr-TR" sz="2200" i="1" dirty="0"/>
              <a:t> Slayttaki sunuları projeksiyon cihazı ile tahtada veya satranç eğitim panosunda sıra ile anlatırız. Eğitmen taşların yerlerini ve sayısını değiştirerek yeni sorular ekleyebilir.</a:t>
            </a:r>
          </a:p>
          <a:p>
            <a:pPr marL="0" lvl="1"/>
            <a:endParaRPr lang="tr-TR" sz="2200" i="1" dirty="0"/>
          </a:p>
          <a:p>
            <a:pPr marL="0" lvl="1"/>
            <a:r>
              <a:rPr lang="tr-TR" sz="2200" b="1" i="1" dirty="0"/>
              <a:t>Ölçme-değerlendirme: </a:t>
            </a:r>
            <a:r>
              <a:rPr lang="tr-TR" sz="2200" i="1" dirty="0"/>
              <a:t>Ders bitiminde öğrencilere alıştırmalardan oluşan çalışma kağıdı verilir. Alıştırmalarla ilgili bir iki örnek panoda gösterilerek etkinliğe geçilir. </a:t>
            </a:r>
          </a:p>
          <a:p>
            <a:pPr marL="0" lvl="1"/>
            <a:r>
              <a:rPr lang="tr-TR" sz="2200" i="1" dirty="0"/>
              <a:t>Sınıf içindeki çalışmalarda eğitmen, öğrencilerin arasında gezerek verilen cevapları değerlendirir. Doğru cevaplara +, yanlış cevaplara – verilir. Yanlış cevaplar için öğrenciye hatırlatma ve ipucu verilir. Kontrol için tekrar göstermesi istenir. </a:t>
            </a:r>
          </a:p>
          <a:p>
            <a:pPr marL="0" lvl="1"/>
            <a:r>
              <a:rPr lang="tr-TR" sz="2200" i="1" dirty="0"/>
              <a:t>Zamanın durumuna göre ev etkinliği olarak ta devam edilebilir.  Yapılacak bu çalışmalar için öğrencilere bir hafta süre verilir. </a:t>
            </a:r>
          </a:p>
          <a:p>
            <a:pPr marL="0" lvl="1"/>
            <a:r>
              <a:rPr lang="tr-TR" sz="2200" i="1" dirty="0"/>
              <a:t>Sonuçlar kayıt altına alınarak ilerleme gözlemlenir. </a:t>
            </a:r>
          </a:p>
          <a:p>
            <a:pPr marL="0" lvl="1"/>
            <a:endParaRPr lang="tr-TR" sz="2200" i="1" dirty="0"/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140296" y="1988840"/>
          <a:ext cx="6384032" cy="3840480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1.Şxe3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1.Şxg4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1…Şxa6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1…Şxf3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1.Şxb3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1.Şxb8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1.Şxg2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1…Şxe4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1…Şxf6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115616" y="1412776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/>
              <a:t>Çalışma kağıdı cevap anahtarı:</a:t>
            </a:r>
            <a:r>
              <a:rPr lang="tr-TR" sz="2200" i="1" dirty="0" smtClean="0"/>
              <a:t>.  </a:t>
            </a:r>
            <a:endParaRPr lang="tr-TR" sz="2200" i="1" dirty="0"/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924300" y="1341438"/>
            <a:ext cx="4824413" cy="4535487"/>
          </a:xfrm>
          <a:prstGeom prst="wedgeRoundRectCallout">
            <a:avLst>
              <a:gd name="adj1" fmla="val -62084"/>
              <a:gd name="adj2" fmla="val -1008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Bu </a:t>
            </a:r>
            <a:r>
              <a:rPr lang="tr-TR" sz="3600" b="1" i="1" dirty="0" smtClean="0">
                <a:sym typeface="Comic Sans MS" pitchFamily="66" charset="0"/>
              </a:rPr>
              <a:t>dersimizde en değerli taşın özelliklerini öğreneceğiz.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36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rgbClr val="FF0000"/>
                </a:solidFill>
                <a:sym typeface="Comic Sans MS" pitchFamily="66" charset="0"/>
              </a:rPr>
              <a:t>ŞAH</a:t>
            </a:r>
            <a:endParaRPr lang="tr-TR" sz="3600" b="1" dirty="0"/>
          </a:p>
        </p:txBody>
      </p:sp>
      <p:pic>
        <p:nvPicPr>
          <p:cNvPr id="7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63688" y="2348880"/>
            <a:ext cx="2004723" cy="4308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867"/>
              <a:gd name="adj2" fmla="val 6313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Şah, </a:t>
            </a:r>
            <a:r>
              <a:rPr lang="tr-TR" sz="2800" b="1" i="1" dirty="0">
                <a:sym typeface="Comic Sans MS" pitchFamily="66" charset="0"/>
              </a:rPr>
              <a:t>bulunduğu </a:t>
            </a:r>
            <a:r>
              <a:rPr lang="tr-TR" sz="2800" b="1" i="1" dirty="0" smtClean="0">
                <a:sym typeface="Comic Sans MS" pitchFamily="66" charset="0"/>
              </a:rPr>
              <a:t>karenin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dikey, yatay veya çaprazlarına,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bir adım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995"/>
              <a:gd name="adj2" fmla="val 6313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Haydi, </a:t>
            </a:r>
            <a:r>
              <a:rPr lang="tr-TR" sz="2800" b="1" i="1" dirty="0" smtClean="0">
                <a:sym typeface="Comic Sans MS" pitchFamily="66" charset="0"/>
              </a:rPr>
              <a:t>şahları </a:t>
            </a:r>
            <a:r>
              <a:rPr lang="tr-TR" sz="2800" b="1" i="1" dirty="0">
                <a:sym typeface="Comic Sans MS" pitchFamily="66" charset="0"/>
              </a:rPr>
              <a:t>gezdirelim…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6" name="1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5174"/>
              <a:gd name="adj2" fmla="val 6268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Şah,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bir adım uzaklıktaki,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yolu </a:t>
            </a:r>
            <a:r>
              <a:rPr lang="tr-TR" sz="2800" b="1" i="1" dirty="0">
                <a:sym typeface="Comic Sans MS" pitchFamily="66" charset="0"/>
              </a:rPr>
              <a:t>üzerindeki </a:t>
            </a:r>
            <a:r>
              <a:rPr lang="tr-TR" sz="2800" b="1" i="1" dirty="0" smtClean="0">
                <a:sym typeface="Comic Sans MS" pitchFamily="66" charset="0"/>
              </a:rPr>
              <a:t>bir taşı alabilir.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995"/>
              <a:gd name="adj2" fmla="val 6495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Sıra siyahta…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6222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İşte böyle…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Alınan taş tahtanın dışına çıkartılır.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303"/>
              <a:gd name="adj2" fmla="val 64501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Şah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rakip taşların gördüğü karelere</a:t>
            </a:r>
            <a:r>
              <a:rPr lang="tr-TR" sz="2800" b="1" i="1" dirty="0" smtClean="0">
                <a:sym typeface="Comic Sans MS" pitchFamily="66" charset="0"/>
              </a:rPr>
              <a:t> adım atamaz.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Bu bir kuraldır.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5174"/>
              <a:gd name="adj2" fmla="val 6313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Bu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kuraldışı</a:t>
            </a:r>
            <a:r>
              <a:rPr lang="tr-TR" sz="2800" b="1" i="1" dirty="0" smtClean="0">
                <a:sym typeface="Comic Sans MS" pitchFamily="66" charset="0"/>
              </a:rPr>
              <a:t> bir hamle.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Şah kendini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tehlikeye </a:t>
            </a:r>
            <a:r>
              <a:rPr lang="tr-TR" sz="2800" b="1" i="1" dirty="0" smtClean="0">
                <a:solidFill>
                  <a:schemeClr val="bg1"/>
                </a:solidFill>
                <a:sym typeface="Comic Sans MS" pitchFamily="66" charset="0"/>
              </a:rPr>
              <a:t>atamaz.</a:t>
            </a:r>
            <a:endParaRPr lang="tr-TR" sz="2800" b="1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0" name="9 Resim" descr="wro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4077072"/>
            <a:ext cx="2876914" cy="1955403"/>
          </a:xfrm>
          <a:prstGeom prst="rect">
            <a:avLst/>
          </a:prstGeom>
        </p:spPr>
      </p:pic>
      <p:grpSp>
        <p:nvGrpSpPr>
          <p:cNvPr id="17" name="16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0" name="19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5" name="9 Resim" descr="Kin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924300" y="1341438"/>
            <a:ext cx="4824413" cy="4535487"/>
          </a:xfrm>
          <a:prstGeom prst="wedgeRoundRectCallout">
            <a:avLst>
              <a:gd name="adj1" fmla="val -62084"/>
              <a:gd name="adj2" fmla="val -1008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Oyunculardan biri, şahını tehlikeye atacak bir kareye oynarsa,yapılan 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kuraldışı (imkansız) hamle geri alınır.</a:t>
            </a:r>
            <a:endParaRPr lang="tr-TR" sz="3600" b="1" dirty="0">
              <a:solidFill>
                <a:srgbClr val="C00000"/>
              </a:solidFill>
            </a:endParaRPr>
          </a:p>
        </p:txBody>
      </p:sp>
      <p:pic>
        <p:nvPicPr>
          <p:cNvPr id="7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14204" y="2348880"/>
            <a:ext cx="1937716" cy="416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924300" y="1341438"/>
            <a:ext cx="4824413" cy="4535487"/>
          </a:xfrm>
          <a:prstGeom prst="wedgeRoundRectCallout">
            <a:avLst>
              <a:gd name="adj1" fmla="val -62084"/>
              <a:gd name="adj2" fmla="val -1008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Çünkü,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u="sng" dirty="0" smtClean="0">
                <a:solidFill>
                  <a:srgbClr val="C00000"/>
                </a:solidFill>
                <a:sym typeface="Comic Sans MS" pitchFamily="66" charset="0"/>
              </a:rPr>
              <a:t>Şah alınamaz.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chemeClr val="bg1"/>
                </a:solidFill>
                <a:sym typeface="Comic Sans MS" pitchFamily="66" charset="0"/>
              </a:rPr>
              <a:t>Fakat şah da, 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kuraldışı (imkansız) hamle yapamaz.</a:t>
            </a:r>
            <a:endParaRPr lang="tr-TR" sz="3600" b="1" dirty="0">
              <a:solidFill>
                <a:srgbClr val="C00000"/>
              </a:solidFill>
            </a:endParaRPr>
          </a:p>
        </p:txBody>
      </p:sp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1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914204" y="2348880"/>
            <a:ext cx="1937716" cy="416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671764" y="1341438"/>
            <a:ext cx="4824413" cy="4607842"/>
          </a:xfrm>
          <a:prstGeom prst="wedgeRoundRectCallout">
            <a:avLst>
              <a:gd name="adj1" fmla="val -64835"/>
              <a:gd name="adj2" fmla="val -1040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Kuraldışı</a:t>
            </a:r>
            <a:r>
              <a:rPr lang="tr-TR" sz="3600" b="1" i="1" dirty="0" smtClean="0">
                <a:sym typeface="Comic Sans MS" pitchFamily="66" charset="0"/>
              </a:rPr>
              <a:t>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yapılan tüm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hatalı</a:t>
            </a:r>
            <a:r>
              <a:rPr lang="tr-TR" sz="3600" b="1" i="1" dirty="0" smtClean="0">
                <a:sym typeface="Comic Sans MS" pitchFamily="66" charset="0"/>
              </a:rPr>
              <a:t> 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hamleler</a:t>
            </a:r>
            <a:r>
              <a:rPr lang="tr-TR" sz="3600" b="1" i="1" dirty="0" smtClean="0">
                <a:sym typeface="Comic Sans MS" pitchFamily="66" charset="0"/>
              </a:rPr>
              <a:t> </a:t>
            </a:r>
            <a:r>
              <a:rPr lang="tr-TR" sz="3600" b="1" i="1" dirty="0" smtClean="0">
                <a:solidFill>
                  <a:schemeClr val="bg1"/>
                </a:solidFill>
                <a:sym typeface="Comic Sans MS" pitchFamily="66" charset="0"/>
              </a:rPr>
              <a:t>geri alınır. </a:t>
            </a:r>
            <a:r>
              <a:rPr lang="tr-TR" sz="3600" b="1" i="1" dirty="0" smtClean="0">
                <a:sym typeface="Comic Sans MS" pitchFamily="66" charset="0"/>
              </a:rPr>
              <a:t>Mümkünse 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en son oynanan taşla </a:t>
            </a:r>
            <a:r>
              <a:rPr lang="tr-TR" sz="3600" b="1" i="1" dirty="0" smtClean="0">
                <a:sym typeface="Comic Sans MS" pitchFamily="66" charset="0"/>
              </a:rPr>
              <a:t>kurallara uygun hamle yapılır.</a:t>
            </a:r>
            <a:endParaRPr lang="tr-TR" sz="3600" b="1" dirty="0">
              <a:solidFill>
                <a:srgbClr val="C00000"/>
              </a:solidFill>
            </a:endParaRPr>
          </a:p>
        </p:txBody>
      </p:sp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1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619672" y="2348880"/>
            <a:ext cx="1937716" cy="416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302"/>
              <a:gd name="adj2" fmla="val 63135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İki şah dikey, yatay ve çaprazlarındaki komşu karelerde </a:t>
            </a: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yan yana </a:t>
            </a:r>
            <a:r>
              <a:rPr lang="tr-TR" sz="2800" b="1" i="1" dirty="0" smtClean="0">
                <a:sym typeface="Comic Sans MS" pitchFamily="66" charset="0"/>
              </a:rPr>
              <a:t>gelemezler.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Bu bir kuraldır.</a:t>
            </a:r>
            <a:endParaRPr lang="tr-TR" sz="2800" b="1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" name="9 Resim" descr="Ki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167336" y="1269430"/>
            <a:ext cx="5328592" cy="4319810"/>
          </a:xfrm>
          <a:prstGeom prst="wedgeRoundRectCallout">
            <a:avLst>
              <a:gd name="adj1" fmla="val -59039"/>
              <a:gd name="adj2" fmla="val -6672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chemeClr val="bg1"/>
                </a:solidFill>
                <a:sym typeface="Comic Sans MS" pitchFamily="66" charset="0"/>
              </a:rPr>
              <a:t>Birbirlerine yaklaşan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chemeClr val="bg1"/>
                </a:solidFill>
                <a:sym typeface="Comic Sans MS" pitchFamily="66" charset="0"/>
              </a:rPr>
              <a:t>iki şah arasında, 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dikey yatay ve çaprazlarında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chemeClr val="bg1"/>
                </a:solidFill>
                <a:sym typeface="Comic Sans MS" pitchFamily="66" charset="0"/>
              </a:rPr>
              <a:t>en az 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bir kare </a:t>
            </a:r>
            <a:r>
              <a:rPr lang="tr-TR" sz="3600" b="1" i="1" dirty="0" smtClean="0">
                <a:solidFill>
                  <a:schemeClr val="bg1"/>
                </a:solidFill>
                <a:sym typeface="Comic Sans MS" pitchFamily="66" charset="0"/>
              </a:rPr>
              <a:t>mesafe</a:t>
            </a:r>
            <a:r>
              <a:rPr lang="tr-TR" sz="3600" b="1" i="1" dirty="0" smtClean="0">
                <a:solidFill>
                  <a:srgbClr val="C00000"/>
                </a:solidFill>
                <a:sym typeface="Comic Sans MS" pitchFamily="66" charset="0"/>
              </a:rPr>
              <a:t> </a:t>
            </a:r>
            <a:r>
              <a:rPr lang="tr-TR" sz="3600" b="1" i="1" dirty="0" smtClean="0">
                <a:solidFill>
                  <a:schemeClr val="bg1"/>
                </a:solidFill>
                <a:sym typeface="Comic Sans MS" pitchFamily="66" charset="0"/>
              </a:rPr>
              <a:t>bulunmalıdır.</a:t>
            </a:r>
            <a:endParaRPr lang="tr-TR" sz="3600" b="1" dirty="0">
              <a:solidFill>
                <a:schemeClr val="bg1"/>
              </a:solidFill>
            </a:endParaRPr>
          </a:p>
        </p:txBody>
      </p:sp>
      <p:pic>
        <p:nvPicPr>
          <p:cNvPr id="12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115616" y="2276872"/>
            <a:ext cx="2004723" cy="4308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302"/>
              <a:gd name="adj2" fmla="val 6176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Şah, bulunduğu kareden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bir </a:t>
            </a:r>
            <a:r>
              <a:rPr lang="tr-TR" sz="2800" b="1" i="1" dirty="0">
                <a:sym typeface="Comic Sans MS" pitchFamily="66" charset="0"/>
              </a:rPr>
              <a:t>hamlede   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kaç farklı kareye </a:t>
            </a:r>
            <a:r>
              <a:rPr lang="tr-TR" sz="2800" b="1" i="1" dirty="0">
                <a:sym typeface="Comic Sans MS" pitchFamily="66" charset="0"/>
              </a:rPr>
              <a:t>gidebilir?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5174"/>
              <a:gd name="adj2" fmla="val 59038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kareden, bir hamlede toplam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8 </a:t>
            </a:r>
            <a:r>
              <a:rPr lang="tr-TR" sz="2800" b="1" i="1" dirty="0">
                <a:sym typeface="Comic Sans MS" pitchFamily="66" charset="0"/>
              </a:rPr>
              <a:t>farklı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7353"/>
              <a:gd name="adj2" fmla="val 5994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Şah, </a:t>
            </a:r>
            <a:r>
              <a:rPr lang="tr-TR" sz="2800" b="1" i="1" dirty="0">
                <a:sym typeface="Comic Sans MS" pitchFamily="66" charset="0"/>
              </a:rPr>
              <a:t>bulunduğu </a:t>
            </a:r>
            <a:r>
              <a:rPr lang="tr-TR" sz="2800" b="1" i="1" dirty="0" smtClean="0">
                <a:sym typeface="Comic Sans MS" pitchFamily="66" charset="0"/>
              </a:rPr>
              <a:t>kareden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bir </a:t>
            </a:r>
            <a:r>
              <a:rPr lang="tr-TR" sz="2800" b="1" i="1" dirty="0">
                <a:sym typeface="Comic Sans MS" pitchFamily="66" charset="0"/>
              </a:rPr>
              <a:t>hamlede   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kaç farklı kareye </a:t>
            </a:r>
            <a:r>
              <a:rPr lang="tr-TR" sz="2800" b="1" i="1" dirty="0">
                <a:sym typeface="Comic Sans MS" pitchFamily="66" charset="0"/>
              </a:rPr>
              <a:t>gidebilir?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6046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kareden, bir hamlede toplam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6 </a:t>
            </a:r>
            <a:r>
              <a:rPr lang="tr-TR" sz="2800" b="1" i="1" dirty="0">
                <a:sym typeface="Comic Sans MS" pitchFamily="66" charset="0"/>
              </a:rPr>
              <a:t>farklı kareye gidebilir</a:t>
            </a:r>
            <a:r>
              <a:rPr lang="tr-TR" sz="2800" b="1" i="1" dirty="0" smtClean="0">
                <a:sym typeface="Comic Sans MS" pitchFamily="66" charset="0"/>
              </a:rPr>
              <a:t>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4738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Şah </a:t>
            </a:r>
            <a:r>
              <a:rPr lang="tr-TR" sz="2800" b="1" i="1" dirty="0">
                <a:sym typeface="Comic Sans MS" pitchFamily="66" charset="0"/>
              </a:rPr>
              <a:t>bulunduğu </a:t>
            </a:r>
            <a:r>
              <a:rPr lang="tr-TR" sz="2800" b="1" i="1" dirty="0" smtClean="0">
                <a:sym typeface="Comic Sans MS" pitchFamily="66" charset="0"/>
              </a:rPr>
              <a:t>kareden alabileceği </a:t>
            </a:r>
            <a:endParaRPr lang="tr-TR" sz="2800" b="1" i="1" dirty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kaç taşı </a:t>
            </a:r>
            <a:r>
              <a:rPr lang="tr-TR" sz="2800" b="1" i="1" dirty="0">
                <a:sym typeface="Comic Sans MS" pitchFamily="66" charset="0"/>
              </a:rPr>
              <a:t>görüyor?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2996"/>
              <a:gd name="adj2" fmla="val 6176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 alabileceği </a:t>
            </a:r>
            <a:endParaRPr lang="tr-TR" sz="28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2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rakip taşı </a:t>
            </a:r>
            <a:r>
              <a:rPr lang="tr-TR" sz="2800" b="1" i="1" dirty="0">
                <a:sym typeface="Comic Sans MS" pitchFamily="66" charset="0"/>
              </a:rPr>
              <a:t>görüyor.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olidFill>
                  <a:schemeClr val="bg1"/>
                </a:solidFill>
                <a:sym typeface="Comic Sans MS" pitchFamily="66" charset="0"/>
              </a:rPr>
              <a:t>Hangisini alsak acaba?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58345" y="4740035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Google Shape;203;p26"/>
          <p:cNvSpPr>
            <a:spLocks noChangeArrowheads="1"/>
          </p:cNvSpPr>
          <p:nvPr/>
        </p:nvSpPr>
        <p:spPr bwMode="auto">
          <a:xfrm>
            <a:off x="2915816" y="1268760"/>
            <a:ext cx="5400600" cy="5256212"/>
          </a:xfrm>
          <a:prstGeom prst="wedgeRoundRectCallout">
            <a:avLst>
              <a:gd name="adj1" fmla="val -60936"/>
              <a:gd name="adj2" fmla="val -1907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olidFill>
                  <a:srgbClr val="FF0000"/>
                </a:solidFill>
                <a:sym typeface="Comic Sans MS" pitchFamily="66" charset="0"/>
              </a:rPr>
              <a:t>Unutmayınız…</a:t>
            </a:r>
            <a:endParaRPr lang="tr-TR" sz="3200" b="1" i="1" dirty="0"/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</a:t>
            </a:r>
            <a:r>
              <a:rPr lang="tr-TR" sz="3200" b="1" i="1" dirty="0" smtClean="0">
                <a:sym typeface="Comic Sans MS" pitchFamily="66" charset="0"/>
              </a:rPr>
              <a:t>Şah, bulunduğu karenin yolu üzerindeki dikey, yatay ve çaprazlarına bir kare    hareket edebilir. </a:t>
            </a:r>
            <a:endParaRPr lang="tr-TR" sz="3200" b="1" i="1" dirty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Yolu üzerindeki rakip bir taşı alabilir.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Taşların üzerinden atlayamaz.</a:t>
            </a:r>
            <a:endParaRPr lang="en-US" sz="3200" b="1" i="1" dirty="0">
              <a:sym typeface="Comic Sans MS" pitchFamily="66" charset="0"/>
            </a:endParaRPr>
          </a:p>
        </p:txBody>
      </p:sp>
      <p:pic>
        <p:nvPicPr>
          <p:cNvPr id="6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67544" y="2132856"/>
            <a:ext cx="2097616" cy="4508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042988" y="1268413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  <a:endParaRPr lang="tr-TR" b="1" i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1071303" y="256490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rId3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043608" y="335699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071303" y="414908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043608" y="494116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4.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463791" y="256490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5.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436096" y="335699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6.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463791" y="414908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7.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436096" y="494116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8. </a:t>
              </a:r>
              <a:r>
                <a:rPr lang="tr-TR" sz="1800" b="1" i="1" dirty="0"/>
                <a:t>SORU</a:t>
              </a:r>
            </a:p>
          </p:txBody>
        </p:sp>
      </p:grpSp>
      <p:pic>
        <p:nvPicPr>
          <p:cNvPr id="38" name="37 Resim" descr="TSF Eğitim Kuruku Banner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9" name="9 Resim" descr="King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4211960" y="3212976"/>
            <a:ext cx="926840" cy="199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Kaleyi alır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b</a:t>
              </a:r>
              <a:r>
                <a:rPr lang="tr-TR" sz="2000" b="1" i="1" dirty="0"/>
                <a:t>) Atı </a:t>
              </a:r>
              <a:r>
                <a:rPr lang="tr-TR" sz="2000" b="1" i="1" dirty="0" smtClean="0"/>
                <a:t>alır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Piyonu alır</a:t>
              </a:r>
              <a:endParaRPr lang="tr-TR" sz="2000" b="1" i="1" dirty="0"/>
            </a:p>
          </p:txBody>
        </p:sp>
      </p:grpSp>
      <p:grpSp>
        <p:nvGrpSpPr>
          <p:cNvPr id="3281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Şah, bir </a:t>
              </a:r>
              <a:r>
                <a:rPr lang="tr-TR" sz="2000" b="1" i="1" dirty="0"/>
                <a:t>hamlede                       hangi taşı alır?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1. SORU</a:t>
              </a:r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7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17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9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Kurallara uygun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b</a:t>
              </a:r>
              <a:r>
                <a:rPr lang="tr-TR" sz="2000" b="1" i="1" dirty="0"/>
                <a:t>) </a:t>
              </a:r>
              <a:r>
                <a:rPr lang="tr-TR" sz="2000" b="1" i="1" dirty="0" smtClean="0"/>
                <a:t>Kuraldışı, imkansız</a:t>
              </a:r>
              <a:endParaRPr lang="tr-TR" sz="2000" b="1" i="1" dirty="0"/>
            </a:p>
          </p:txBody>
        </p:sp>
      </p:grpSp>
      <p:grpSp>
        <p:nvGrpSpPr>
          <p:cNvPr id="3384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Şah kuraldışı (imkansız) hamle yaptı mı?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2. 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2.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7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6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en-US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3486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Şah, </a:t>
              </a:r>
              <a:r>
                <a:rPr lang="tr-TR" sz="2000" b="1" i="1" dirty="0"/>
                <a:t>en az                   kaç hamle sonra                       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3. SORU</a:t>
              </a:r>
            </a:p>
          </p:txBody>
        </p:sp>
      </p:grpSp>
      <p:pic>
        <p:nvPicPr>
          <p:cNvPr id="34866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14826" y="1557610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3.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6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7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8</a:t>
              </a:r>
              <a:endParaRPr lang="tr-TR" sz="2000" b="1" i="1" dirty="0"/>
            </a:p>
          </p:txBody>
        </p:sp>
      </p:grpSp>
      <p:grpSp>
        <p:nvGrpSpPr>
          <p:cNvPr id="3691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Şah, </a:t>
              </a:r>
              <a:r>
                <a:rPr lang="tr-TR" sz="2000" b="1" i="1" dirty="0"/>
                <a:t>en </a:t>
              </a:r>
              <a:r>
                <a:rPr lang="tr-TR" sz="2000" b="1" i="1" dirty="0" smtClean="0"/>
                <a:t>az kaç </a:t>
              </a:r>
              <a:r>
                <a:rPr lang="tr-TR" sz="2000" b="1" i="1" dirty="0"/>
                <a:t>hamle </a:t>
              </a:r>
              <a:r>
                <a:rPr lang="tr-TR" sz="2000" b="1" i="1" dirty="0" smtClean="0"/>
                <a:t>sonra çileği </a:t>
              </a:r>
              <a:r>
                <a:rPr lang="tr-TR" sz="2000" b="1" i="1" dirty="0"/>
                <a:t>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2000" b="1" i="1" dirty="0" smtClean="0"/>
                <a:t>4</a:t>
              </a:r>
              <a:r>
                <a:rPr lang="tr-TR" sz="2000" b="1" i="1" dirty="0" smtClean="0"/>
                <a:t>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36914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60032" y="5660479"/>
            <a:ext cx="4492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2" name="18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4" name="23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d) 9</a:t>
              </a:r>
              <a:endParaRPr lang="tr-TR" sz="2000" b="1" i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4.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4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8</a:t>
              </a:r>
              <a:endParaRPr lang="tr-TR" sz="2000" b="1" i="1" dirty="0"/>
            </a:p>
          </p:txBody>
        </p:sp>
      </p:grpSp>
      <p:grpSp>
        <p:nvGrpSpPr>
          <p:cNvPr id="3896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Şah, bir </a:t>
              </a:r>
              <a:r>
                <a:rPr lang="tr-TR" sz="2000" b="1" i="1" dirty="0"/>
                <a:t>hamlede </a:t>
              </a:r>
              <a:r>
                <a:rPr lang="tr-TR" sz="2000" b="1" i="1" dirty="0" smtClean="0"/>
                <a:t>toplam kaç </a:t>
              </a:r>
              <a:r>
                <a:rPr lang="tr-TR" sz="2000" b="1" i="1" dirty="0"/>
                <a:t>farklı kareye gidebilir?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5.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5.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Beyaz şah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Siyah </a:t>
              </a:r>
              <a:r>
                <a:rPr lang="tr-TR" sz="2000" b="1" i="1" dirty="0" smtClean="0"/>
                <a:t>şah</a:t>
              </a:r>
              <a:endParaRPr lang="tr-TR" sz="2000" b="1" i="1" dirty="0"/>
            </a:p>
          </p:txBody>
        </p:sp>
      </p:grpSp>
      <p:grpSp>
        <p:nvGrpSpPr>
          <p:cNvPr id="3998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Hangi </a:t>
              </a:r>
              <a:r>
                <a:rPr lang="tr-TR" sz="2000" b="1" i="1" dirty="0" smtClean="0"/>
                <a:t>şah bir </a:t>
              </a:r>
              <a:r>
                <a:rPr lang="tr-TR" sz="2000" b="1" i="1" dirty="0"/>
                <a:t>hamlede daha fazla kareye gidebilir?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latin typeface="Comic Sans MS" pitchFamily="66" charset="0"/>
                </a:rPr>
                <a:t>6</a:t>
              </a:r>
              <a:r>
                <a:rPr lang="tr-TR" sz="2000" b="1" i="1" dirty="0" smtClean="0"/>
                <a:t>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6.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Kurallara uygun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Kuraldışı, alamaz</a:t>
              </a:r>
              <a:endParaRPr lang="tr-TR" sz="2000" b="1" dirty="0">
                <a:latin typeface="Comic Sans MS" pitchFamily="66" charset="0"/>
              </a:endParaRPr>
            </a:p>
          </p:txBody>
        </p:sp>
      </p:grpSp>
      <p:grpSp>
        <p:nvGrpSpPr>
          <p:cNvPr id="41008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Beyaz şah kaleyi almak istiyor.</a:t>
              </a:r>
            </a:p>
            <a:p>
              <a:pPr algn="ctr">
                <a:defRPr/>
              </a:pPr>
              <a:r>
                <a:rPr lang="tr-TR" sz="2000" b="1" i="1" dirty="0" smtClean="0"/>
                <a:t> Alabilir mi?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7.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7.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Beyaz şah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Siyah şah</a:t>
              </a:r>
              <a:endParaRPr lang="tr-TR" sz="2000" b="1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Hangi şah kuraldışı hatalı hamle yapmıştır?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8.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4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8.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20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3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3275856" y="1628800"/>
            <a:ext cx="4896172" cy="2232248"/>
          </a:xfrm>
          <a:prstGeom prst="wedgeRoundRectCallout">
            <a:avLst>
              <a:gd name="adj1" fmla="val -63114"/>
              <a:gd name="adj2" fmla="val -1686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 smtClean="0">
                <a:solidFill>
                  <a:srgbClr val="FF0000"/>
                </a:solidFill>
                <a:sym typeface="Comic Sans MS" pitchFamily="66" charset="0"/>
              </a:rPr>
              <a:t>HOŞÇAKALIN</a:t>
            </a:r>
            <a:r>
              <a:rPr lang="tr-TR" sz="4000" b="1" i="1" dirty="0">
                <a:solidFill>
                  <a:srgbClr val="FF0000"/>
                </a:solidFill>
                <a:sym typeface="Comic Sans MS" pitchFamily="66" charset="0"/>
              </a:rPr>
              <a:t>…</a:t>
            </a:r>
            <a:endParaRPr lang="tr-TR" sz="4000" b="1" dirty="0">
              <a:solidFill>
                <a:srgbClr val="FF0000"/>
              </a:solidFill>
            </a:endParaRPr>
          </a:p>
        </p:txBody>
      </p:sp>
      <p:pic>
        <p:nvPicPr>
          <p:cNvPr id="9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894761" y="1764209"/>
            <a:ext cx="1984719" cy="4265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7 Grup"/>
          <p:cNvGrpSpPr/>
          <p:nvPr/>
        </p:nvGrpSpPr>
        <p:grpSpPr>
          <a:xfrm>
            <a:off x="4932144" y="5661248"/>
            <a:ext cx="936000" cy="1080120"/>
            <a:chOff x="5436200" y="5661248"/>
            <a:chExt cx="936000" cy="1080120"/>
          </a:xfrm>
        </p:grpSpPr>
        <p:sp>
          <p:nvSpPr>
            <p:cNvPr id="13" name="12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3707904" y="5661248"/>
            <a:ext cx="936000" cy="1080120"/>
            <a:chOff x="4211960" y="5661248"/>
            <a:chExt cx="936000" cy="1080120"/>
          </a:xfrm>
        </p:grpSpPr>
        <p:sp>
          <p:nvSpPr>
            <p:cNvPr id="17" name="16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1922</TotalTime>
  <Words>1382</Words>
  <Application>Microsoft Office PowerPoint</Application>
  <PresentationFormat>Ekran Gösterisi (4:3)</PresentationFormat>
  <Paragraphs>791</Paragraphs>
  <Slides>48</Slides>
  <Notes>48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48</vt:i4>
      </vt:variant>
    </vt:vector>
  </HeadingPairs>
  <TitlesOfParts>
    <vt:vector size="55" baseType="lpstr"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193</cp:revision>
  <dcterms:modified xsi:type="dcterms:W3CDTF">2019-12-24T08:29:37Z</dcterms:modified>
</cp:coreProperties>
</file>