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54"/>
  </p:notesMasterIdLst>
  <p:sldIdLst>
    <p:sldId id="388" r:id="rId2"/>
    <p:sldId id="385" r:id="rId3"/>
    <p:sldId id="386" r:id="rId4"/>
    <p:sldId id="387" r:id="rId5"/>
    <p:sldId id="257" r:id="rId6"/>
    <p:sldId id="325" r:id="rId7"/>
    <p:sldId id="326" r:id="rId8"/>
    <p:sldId id="327" r:id="rId9"/>
    <p:sldId id="328" r:id="rId10"/>
    <p:sldId id="330" r:id="rId11"/>
    <p:sldId id="331" r:id="rId12"/>
    <p:sldId id="332" r:id="rId13"/>
    <p:sldId id="333" r:id="rId14"/>
    <p:sldId id="334" r:id="rId15"/>
    <p:sldId id="336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75" r:id="rId27"/>
    <p:sldId id="347" r:id="rId28"/>
    <p:sldId id="348" r:id="rId29"/>
    <p:sldId id="374" r:id="rId30"/>
    <p:sldId id="349" r:id="rId31"/>
    <p:sldId id="351" r:id="rId32"/>
    <p:sldId id="352" r:id="rId33"/>
    <p:sldId id="376" r:id="rId34"/>
    <p:sldId id="354" r:id="rId35"/>
    <p:sldId id="377" r:id="rId36"/>
    <p:sldId id="355" r:id="rId37"/>
    <p:sldId id="378" r:id="rId38"/>
    <p:sldId id="356" r:id="rId39"/>
    <p:sldId id="379" r:id="rId40"/>
    <p:sldId id="357" r:id="rId41"/>
    <p:sldId id="380" r:id="rId42"/>
    <p:sldId id="358" r:id="rId43"/>
    <p:sldId id="381" r:id="rId44"/>
    <p:sldId id="359" r:id="rId45"/>
    <p:sldId id="382" r:id="rId46"/>
    <p:sldId id="360" r:id="rId47"/>
    <p:sldId id="383" r:id="rId48"/>
    <p:sldId id="361" r:id="rId49"/>
    <p:sldId id="384" r:id="rId50"/>
    <p:sldId id="362" r:id="rId51"/>
    <p:sldId id="373" r:id="rId52"/>
    <p:sldId id="363" r:id="rId5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Comic Sans MS" panose="030F0702030302020204" pitchFamily="66" charset="0"/>
      <p:regular r:id="rId59"/>
      <p:bold r:id="rId60"/>
      <p:italic r:id="rId61"/>
      <p:boldItalic r:id="rId62"/>
    </p:embeddedFont>
    <p:embeddedFont>
      <p:font typeface="Constantia" panose="02030602050306030303" pitchFamily="18" charset="0"/>
      <p:regular r:id="rId63"/>
      <p:bold r:id="rId64"/>
      <p:italic r:id="rId65"/>
      <p:boldItalic r:id="rId66"/>
    </p:embeddedFont>
    <p:embeddedFont>
      <p:font typeface="Wingdings 2" panose="05020102010507070707" pitchFamily="18" charset="2"/>
      <p:regular r:id="rId67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9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5" Type="http://schemas.openxmlformats.org/officeDocument/2006/relationships/slide" Target="slides/slide4.xml"/><Relationship Id="rId61" Type="http://schemas.openxmlformats.org/officeDocument/2006/relationships/font" Target="fonts/font7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Relationship Id="rId67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8.fntdata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9219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01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120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42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83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939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041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144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246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349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451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553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656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758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861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861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963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065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065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168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47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57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680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78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88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8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294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1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42.xml"/><Relationship Id="rId13" Type="http://schemas.openxmlformats.org/officeDocument/2006/relationships/image" Target="../media/image5.png"/><Relationship Id="rId3" Type="http://schemas.openxmlformats.org/officeDocument/2006/relationships/slide" Target="slide32.xml"/><Relationship Id="rId7" Type="http://schemas.openxmlformats.org/officeDocument/2006/relationships/slide" Target="slide40.xml"/><Relationship Id="rId12" Type="http://schemas.openxmlformats.org/officeDocument/2006/relationships/slide" Target="slide50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8.xml"/><Relationship Id="rId11" Type="http://schemas.openxmlformats.org/officeDocument/2006/relationships/slide" Target="slide48.xml"/><Relationship Id="rId5" Type="http://schemas.openxmlformats.org/officeDocument/2006/relationships/slide" Target="slide36.xml"/><Relationship Id="rId10" Type="http://schemas.openxmlformats.org/officeDocument/2006/relationships/slide" Target="slide46.xml"/><Relationship Id="rId4" Type="http://schemas.openxmlformats.org/officeDocument/2006/relationships/slide" Target="slide34.xml"/><Relationship Id="rId9" Type="http://schemas.openxmlformats.org/officeDocument/2006/relationships/slide" Target="slide44.xml"/><Relationship Id="rId1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4.xml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15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6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5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7.xml"/><Relationship Id="rId5" Type="http://schemas.openxmlformats.org/officeDocument/2006/relationships/audio" Target="../media/audio1.wav"/><Relationship Id="rId4" Type="http://schemas.openxmlformats.org/officeDocument/2006/relationships/slide" Target="slide3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8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9.xml"/><Relationship Id="rId5" Type="http://schemas.openxmlformats.org/officeDocument/2006/relationships/audio" Target="../media/audio1.wav"/><Relationship Id="rId4" Type="http://schemas.openxmlformats.org/officeDocument/2006/relationships/slide" Target="slide4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0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2.xml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2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4.xml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6.xml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8.xml"/><Relationship Id="rId4" Type="http://schemas.openxmlformats.org/officeDocument/2006/relationships/slide" Target="slide4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50.xml"/><Relationship Id="rId4" Type="http://schemas.openxmlformats.org/officeDocument/2006/relationships/slide" Target="slide4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52.xml"/><Relationship Id="rId4" Type="http://schemas.openxmlformats.org/officeDocument/2006/relationships/slide" Target="slide5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6" name="15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7" name="16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3 / Filin Hareketi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11 Metin kutusu"/>
          <p:cNvSpPr txBox="1">
            <a:spLocks noChangeArrowheads="1"/>
          </p:cNvSpPr>
          <p:nvPr/>
        </p:nvSpPr>
        <p:spPr bwMode="auto">
          <a:xfrm>
            <a:off x="179388" y="1412875"/>
            <a:ext cx="878522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200" b="1" i="1" smtClean="0">
                <a:latin typeface="Arial" pitchFamily="34" charset="0"/>
              </a:rPr>
              <a:t>Sınıf</a:t>
            </a:r>
            <a:r>
              <a:rPr lang="tr-TR" sz="2200" b="1" i="1" dirty="0">
                <a:latin typeface="Arial" pitchFamily="34" charset="0"/>
              </a:rPr>
              <a:t>:</a:t>
            </a:r>
            <a:r>
              <a:rPr lang="tr-TR" sz="2200" i="1" dirty="0">
                <a:latin typeface="Arial" pitchFamily="34" charset="0"/>
              </a:rPr>
              <a:t> 1.Sınıflar</a:t>
            </a:r>
          </a:p>
          <a:p>
            <a:r>
              <a:rPr lang="tr-TR" sz="2200" b="1" i="1" dirty="0">
                <a:latin typeface="Arial" pitchFamily="34" charset="0"/>
              </a:rPr>
              <a:t>Konu</a:t>
            </a:r>
            <a:r>
              <a:rPr lang="tr-TR" sz="2200" i="1" dirty="0">
                <a:latin typeface="Arial" pitchFamily="34" charset="0"/>
              </a:rPr>
              <a:t>: Filin özellikleri</a:t>
            </a:r>
          </a:p>
          <a:p>
            <a:r>
              <a:rPr lang="tr-TR" sz="2200" b="1" i="1" dirty="0">
                <a:latin typeface="Arial" pitchFamily="34" charset="0"/>
              </a:rPr>
              <a:t>Süre:</a:t>
            </a:r>
            <a:r>
              <a:rPr lang="tr-TR" sz="2200" i="1" dirty="0">
                <a:latin typeface="Arial" pitchFamily="34" charset="0"/>
              </a:rPr>
              <a:t> 40 dakika</a:t>
            </a:r>
          </a:p>
          <a:p>
            <a:r>
              <a:rPr lang="tr-TR" sz="2200" b="1" i="1" dirty="0">
                <a:latin typeface="Arial" pitchFamily="34" charset="0"/>
              </a:rPr>
              <a:t>Kazanımlar: </a:t>
            </a:r>
            <a:r>
              <a:rPr lang="tr-TR" sz="2200" i="1" dirty="0">
                <a:latin typeface="Arial" pitchFamily="34" charset="0"/>
              </a:rPr>
              <a:t>Filin özelliklerini öğrenir ve uygular. </a:t>
            </a:r>
          </a:p>
          <a:p>
            <a:r>
              <a:rPr lang="tr-TR" sz="2200" i="1" dirty="0">
                <a:latin typeface="Arial" pitchFamily="34" charset="0"/>
              </a:rPr>
              <a:t>Çapraz kavramını pekiştirir. Fil ile yolu üzerindeki bir taşı almayı bilir. </a:t>
            </a:r>
            <a:r>
              <a:rPr lang="tr-TR" sz="2200" i="1" dirty="0" smtClean="0">
                <a:latin typeface="Arial" pitchFamily="34" charset="0"/>
              </a:rPr>
              <a:t>Filin bulunduğu karedeki rengini değiştiremeyeceğini </a:t>
            </a:r>
            <a:r>
              <a:rPr lang="tr-TR" sz="2200" i="1" dirty="0">
                <a:latin typeface="Arial" pitchFamily="34" charset="0"/>
              </a:rPr>
              <a:t>bilir.</a:t>
            </a:r>
          </a:p>
          <a:p>
            <a:r>
              <a:rPr lang="tr-TR" sz="2200" b="1" i="1" dirty="0">
                <a:latin typeface="Arial" pitchFamily="34" charset="0"/>
              </a:rPr>
              <a:t>Yöntem-Teknik: </a:t>
            </a:r>
            <a:r>
              <a:rPr lang="tr-TR" sz="2200" i="1" dirty="0">
                <a:latin typeface="Arial" pitchFamily="34" charset="0"/>
              </a:rPr>
              <a:t>Anlatım, soru-cevap, gösterip-yaptırma, </a:t>
            </a:r>
          </a:p>
          <a:p>
            <a:r>
              <a:rPr lang="tr-TR" sz="2200" b="1" i="1" dirty="0">
                <a:latin typeface="Arial" pitchFamily="34" charset="0"/>
              </a:rPr>
              <a:t>Araç-Gereç: </a:t>
            </a:r>
            <a:r>
              <a:rPr lang="tr-TR" sz="2200" i="1" dirty="0">
                <a:latin typeface="Arial" pitchFamily="34" charset="0"/>
              </a:rPr>
              <a:t>Satranç panosu, projeksiyon cihazı, renkli mıknatıslar, silinebilen işaretleme kalemleri, okul satranç takımları, çalışma kağıtları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498600"/>
            <a:ext cx="8713788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i="1" dirty="0">
                <a:latin typeface="Arial" pitchFamily="34" charset="0"/>
              </a:rPr>
              <a:t>İşleyiş:</a:t>
            </a:r>
            <a:r>
              <a:rPr lang="tr-TR" sz="2200" i="1" dirty="0">
                <a:latin typeface="Arial" pitchFamily="34" charset="0"/>
              </a:rPr>
              <a:t> Slayttaki sunuları projeksiyon cihazı ile tahtada veya satranç eğitim panosunda sıra ile anlatırız. Eğitmen taşların yerlerini ve sayısını değiştirerek yeni sorular ekleyebilir.</a:t>
            </a:r>
          </a:p>
          <a:p>
            <a:pPr marL="0" lvl="1"/>
            <a:endParaRPr lang="tr-TR" sz="2200" i="1" dirty="0">
              <a:latin typeface="Arial" pitchFamily="34" charset="0"/>
            </a:endParaRPr>
          </a:p>
          <a:p>
            <a:pPr marL="0" lvl="1"/>
            <a:r>
              <a:rPr lang="tr-TR" sz="2200" b="1" i="1" dirty="0">
                <a:latin typeface="Arial" pitchFamily="34" charset="0"/>
              </a:rPr>
              <a:t>Ölçme-değerlendirme: </a:t>
            </a:r>
            <a:r>
              <a:rPr lang="tr-TR" sz="2200" i="1" dirty="0">
                <a:latin typeface="Arial" pitchFamily="34" charset="0"/>
              </a:rPr>
              <a:t>Ders bitiminde öğrencilere alıştırmalardan oluşan çalışma kağıdı verilir. Alıştırmalarla ilgili bir iki örnek panoda gösterilerek etkinliğe geçilir.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Sınıf içindeki çalışmalarda eğitmen, öğrencilerin arasında gezerek verilen cevapları değerlendirir. Doğru cevaplara +, yanlış cevaplara – verilir. Yanlış cevaplar için öğrenciye hatırlatma ve ipucu verilir. Kontrol için tekrar göstermesi istenir.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Zamanın durumuna göre ev etkinliği olarak ta devam edilebilir.  Yapılacak bu çalışmalar için öğrencilere bir hafta süre verilir.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Sonuçlar kayıt altına alınarak ilerleme gözlemlenir. </a:t>
            </a:r>
          </a:p>
          <a:p>
            <a:pPr marL="0" lvl="1"/>
            <a:endParaRPr lang="tr-TR" sz="2200" i="1" dirty="0">
              <a:latin typeface="Arial" pitchFamily="34" charset="0"/>
            </a:endParaRPr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356321" y="1916832"/>
          <a:ext cx="6384032" cy="384048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1.Fxf6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1.Fxb8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1.Fxa1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4.Fxh2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1.Fxb7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1.Fxg8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1.Fxa6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1.Fxf7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1.Fxh3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331641" y="1340768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>
                <a:latin typeface="Arial" pitchFamily="34" charset="0"/>
              </a:rPr>
              <a:t>Çalışma kağıdı cevap anahtarı:</a:t>
            </a:r>
            <a:r>
              <a:rPr lang="tr-TR" sz="2200" i="1" dirty="0" smtClean="0">
                <a:latin typeface="Arial" pitchFamily="34" charset="0"/>
              </a:rPr>
              <a:t>.  </a:t>
            </a:r>
            <a:endParaRPr lang="tr-TR" sz="2200" i="1" dirty="0">
              <a:latin typeface="Arial" pitchFamily="34" charset="0"/>
            </a:endParaRP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683568" y="1844824"/>
            <a:ext cx="4824413" cy="3239690"/>
          </a:xfrm>
          <a:prstGeom prst="wedgeRoundRectCallout">
            <a:avLst>
              <a:gd name="adj1" fmla="val 62949"/>
              <a:gd name="adj2" fmla="val -2419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Bu </a:t>
            </a:r>
            <a:r>
              <a:rPr lang="tr-TR" sz="3600" b="1" i="1" dirty="0" smtClean="0">
                <a:sym typeface="Comic Sans MS" pitchFamily="66" charset="0"/>
              </a:rPr>
              <a:t>dersimizde     </a:t>
            </a: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Filin </a:t>
            </a:r>
            <a:r>
              <a:rPr lang="tr-TR" sz="3600" b="1" i="1" dirty="0">
                <a:solidFill>
                  <a:srgbClr val="FF0000"/>
                </a:solidFill>
                <a:sym typeface="Comic Sans MS" pitchFamily="66" charset="0"/>
              </a:rPr>
              <a:t>özelliklerini </a:t>
            </a:r>
            <a:r>
              <a:rPr lang="tr-TR" sz="3600" b="1" i="1" dirty="0">
                <a:sym typeface="Comic Sans MS" pitchFamily="66" charset="0"/>
              </a:rPr>
              <a:t>öğreneceğiz.</a:t>
            </a:r>
            <a:endParaRPr lang="tr-TR" sz="3600" b="1" dirty="0"/>
          </a:p>
        </p:txBody>
      </p:sp>
      <p:pic>
        <p:nvPicPr>
          <p:cNvPr id="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868144" y="2312765"/>
            <a:ext cx="1736291" cy="421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0949"/>
              <a:gd name="adj2" fmla="val 6313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Fil </a:t>
            </a:r>
            <a:r>
              <a:rPr lang="tr-TR" sz="2800" b="1" i="1" dirty="0">
                <a:sym typeface="Comic Sans MS" pitchFamily="66" charset="0"/>
              </a:rPr>
              <a:t>bulunduğu karenin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çaprazlarında, </a:t>
            </a:r>
            <a:r>
              <a:rPr lang="tr-TR" sz="2800" b="1" i="1" dirty="0">
                <a:sym typeface="Comic Sans MS" pitchFamily="66" charset="0"/>
              </a:rPr>
              <a:t>istediği bir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112" y="1340768"/>
            <a:ext cx="3384550" cy="3240087"/>
          </a:xfrm>
          <a:prstGeom prst="wedgeRoundRectCallout">
            <a:avLst>
              <a:gd name="adj1" fmla="val -8334"/>
              <a:gd name="adj2" fmla="val 6495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Haydi, </a:t>
            </a:r>
            <a:r>
              <a:rPr lang="tr-TR" sz="2800" b="1" i="1" dirty="0" smtClean="0">
                <a:sym typeface="Comic Sans MS" pitchFamily="66" charset="0"/>
              </a:rPr>
              <a:t>fili </a:t>
            </a:r>
            <a:r>
              <a:rPr lang="tr-TR" sz="2800" b="1" i="1" dirty="0">
                <a:sym typeface="Comic Sans MS" pitchFamily="66" charset="0"/>
              </a:rPr>
              <a:t>gezdirelim…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899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Çapraz</a:t>
            </a:r>
            <a:r>
              <a:rPr lang="tr-TR" sz="2800" b="1" i="1" dirty="0" smtClean="0">
                <a:sym typeface="Comic Sans MS" pitchFamily="66" charset="0"/>
              </a:rPr>
              <a:t> </a:t>
            </a:r>
            <a:r>
              <a:rPr lang="tr-TR" sz="2800" b="1" i="1" dirty="0">
                <a:sym typeface="Comic Sans MS" pitchFamily="66" charset="0"/>
              </a:rPr>
              <a:t>yönde istediği kadar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8334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Aynı renkteki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karelerde çapraz çapraz…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591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Çapraz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9 Komut Düğmesi: İleri veya Sonraki">
            <a:hlinkClick r:id="" action="ppaction://hlinkshowjump?jump=nextslide" highlightClick="1"/>
          </p:cNvPr>
          <p:cNvSpPr/>
          <p:nvPr/>
        </p:nvSpPr>
        <p:spPr>
          <a:xfrm>
            <a:off x="8460432" y="6201368"/>
            <a:ext cx="540000" cy="540000"/>
          </a:xfrm>
          <a:prstGeom prst="actionButtonForwardNext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10 Komut Düğmesi: Geri veya Önceki">
            <a:hlinkClick r:id="" action="ppaction://hlinkshowjump?jump=previousslide" highlightClick="1"/>
          </p:cNvPr>
          <p:cNvSpPr/>
          <p:nvPr/>
        </p:nvSpPr>
        <p:spPr>
          <a:xfrm>
            <a:off x="7740352" y="6201368"/>
            <a:ext cx="540000" cy="540000"/>
          </a:xfrm>
          <a:prstGeom prst="actionButtonBackPrevious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3" name="12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9642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Çapraz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9 Komut Düğmesi: İleri veya Sonraki">
            <a:hlinkClick r:id="" action="ppaction://hlinkshowjump?jump=nextslide" highlightClick="1"/>
          </p:cNvPr>
          <p:cNvSpPr/>
          <p:nvPr/>
        </p:nvSpPr>
        <p:spPr>
          <a:xfrm>
            <a:off x="8460432" y="6201368"/>
            <a:ext cx="540000" cy="540000"/>
          </a:xfrm>
          <a:prstGeom prst="actionButtonForwardNext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10 Komut Düğmesi: Geri veya Önceki">
            <a:hlinkClick r:id="" action="ppaction://hlinkshowjump?jump=previousslide" highlightClick="1"/>
          </p:cNvPr>
          <p:cNvSpPr/>
          <p:nvPr/>
        </p:nvSpPr>
        <p:spPr>
          <a:xfrm>
            <a:off x="7740352" y="6201368"/>
            <a:ext cx="540000" cy="540000"/>
          </a:xfrm>
          <a:prstGeom prst="actionButtonBackPrevious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3" name="12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463"/>
              <a:gd name="adj2" fmla="val 594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Fil, yolu üzerindeki taşların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üzerinden </a:t>
            </a:r>
            <a:r>
              <a:rPr lang="tr-TR" sz="2800" b="1" i="1" dirty="0" smtClean="0">
                <a:sym typeface="Comic Sans MS" pitchFamily="66" charset="0"/>
              </a:rPr>
              <a:t>atlayamaz.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9206"/>
              <a:gd name="adj2" fmla="val 5858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en-US" sz="2800" b="1" i="1" dirty="0" smtClean="0">
                <a:sym typeface="Comic Sans MS" pitchFamily="66" charset="0"/>
              </a:rPr>
              <a:t>F</a:t>
            </a:r>
            <a:r>
              <a:rPr lang="tr-TR" sz="2800" b="1" i="1" dirty="0" smtClean="0">
                <a:sym typeface="Comic Sans MS" pitchFamily="66" charset="0"/>
              </a:rPr>
              <a:t>il yolu </a:t>
            </a:r>
            <a:r>
              <a:rPr lang="tr-TR" sz="2800" b="1" i="1" dirty="0">
                <a:sym typeface="Comic Sans MS" pitchFamily="66" charset="0"/>
              </a:rPr>
              <a:t>üzerindeki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farklı renkteki </a:t>
            </a:r>
            <a:r>
              <a:rPr lang="tr-TR" sz="2800" b="1" i="1" dirty="0">
                <a:sym typeface="Comic Sans MS" pitchFamily="66" charset="0"/>
              </a:rPr>
              <a:t>bir taşı onun karesine gelerek alabilir.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8770"/>
              <a:gd name="adj2" fmla="val 5858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İşte böyle…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Alınan taş tahtanın dışına çıkartılır.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9642"/>
              <a:gd name="adj2" fmla="val 5858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Fil,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kareden bir </a:t>
            </a:r>
            <a:r>
              <a:rPr lang="tr-TR" sz="2800" b="1" i="1" dirty="0">
                <a:sym typeface="Comic Sans MS" pitchFamily="66" charset="0"/>
              </a:rPr>
              <a:t>hamlede   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kaç farklı kareye </a:t>
            </a:r>
            <a:r>
              <a:rPr lang="tr-TR" sz="2800" b="1" i="1" dirty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591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13 </a:t>
            </a:r>
            <a:r>
              <a:rPr lang="tr-TR" sz="2800" b="1" i="1" dirty="0">
                <a:sym typeface="Comic Sans MS" pitchFamily="66" charset="0"/>
              </a:rPr>
              <a:t>farklı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899"/>
              <a:gd name="adj2" fmla="val 594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Fil,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kareden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 hamlede   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 smtClean="0">
                <a:sym typeface="Comic Sans MS" pitchFamily="66" charset="0"/>
              </a:rPr>
              <a:t>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kaç farklı kareye </a:t>
            </a:r>
            <a:r>
              <a:rPr lang="tr-TR" sz="2800" b="1" i="1" dirty="0" smtClean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591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8 </a:t>
            </a:r>
            <a:r>
              <a:rPr lang="tr-TR" sz="2800" b="1" i="1" dirty="0">
                <a:sym typeface="Comic Sans MS" pitchFamily="66" charset="0"/>
              </a:rPr>
              <a:t>farklı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156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Fil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kareden alabileceği </a:t>
            </a:r>
            <a:endParaRPr lang="tr-TR" sz="28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kaç taşı </a:t>
            </a:r>
            <a:r>
              <a:rPr lang="tr-TR" sz="2800" b="1" i="1" dirty="0">
                <a:sym typeface="Comic Sans MS" pitchFamily="66" charset="0"/>
              </a:rPr>
              <a:t>görüyor?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8334"/>
              <a:gd name="adj2" fmla="val 594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 alabileceği </a:t>
            </a:r>
            <a:r>
              <a:rPr lang="tr-TR" sz="2800" b="1" i="1" dirty="0" smtClean="0"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3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rakip taşı </a:t>
            </a:r>
            <a:r>
              <a:rPr lang="tr-TR" sz="2800" b="1" i="1" dirty="0">
                <a:sym typeface="Comic Sans MS" pitchFamily="66" charset="0"/>
              </a:rPr>
              <a:t>görüyor.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chemeClr val="bg1"/>
                </a:solidFill>
                <a:sym typeface="Comic Sans MS" pitchFamily="66" charset="0"/>
              </a:rPr>
              <a:t>Hangisini alsak acaba?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8334"/>
              <a:gd name="adj2" fmla="val 594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Filler ile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her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hamlede       bir </a:t>
            </a:r>
            <a:r>
              <a:rPr lang="en-US" sz="2800" b="1" i="1" dirty="0">
                <a:solidFill>
                  <a:srgbClr val="C00000"/>
                </a:solidFill>
                <a:sym typeface="Comic Sans MS" pitchFamily="66" charset="0"/>
              </a:rPr>
              <a:t>p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i</a:t>
            </a:r>
            <a:r>
              <a:rPr lang="en-US" sz="2800" b="1" i="1" dirty="0">
                <a:solidFill>
                  <a:srgbClr val="C00000"/>
                </a:solidFill>
                <a:sym typeface="Comic Sans MS" pitchFamily="66" charset="0"/>
              </a:rPr>
              <a:t>yon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 </a:t>
            </a:r>
            <a:r>
              <a:rPr lang="tr-TR" sz="2800" b="1" i="1" dirty="0" smtClean="0">
                <a:sym typeface="Comic Sans MS" pitchFamily="66" charset="0"/>
              </a:rPr>
              <a:t>alalım.</a:t>
            </a:r>
            <a:endParaRPr lang="tr-TR" sz="2800" b="1" i="1" dirty="0"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9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9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9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9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9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8 Komut Düğmesi: İleri veya Sonraki">
            <a:hlinkClick r:id="" action="ppaction://hlinkshowjump?jump=nextslide" highlightClick="1"/>
          </p:cNvPr>
          <p:cNvSpPr/>
          <p:nvPr/>
        </p:nvSpPr>
        <p:spPr>
          <a:xfrm>
            <a:off x="8460432" y="6201368"/>
            <a:ext cx="540000" cy="540000"/>
          </a:xfrm>
          <a:prstGeom prst="actionButtonForwardNext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9 Komut Düğmesi: Geri veya Önceki">
            <a:hlinkClick r:id="" action="ppaction://hlinkshowjump?jump=previousslide" highlightClick="1"/>
          </p:cNvPr>
          <p:cNvSpPr/>
          <p:nvPr/>
        </p:nvSpPr>
        <p:spPr>
          <a:xfrm>
            <a:off x="7740352" y="6201368"/>
            <a:ext cx="540000" cy="540000"/>
          </a:xfrm>
          <a:prstGeom prst="actionButtonBackPrevious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8 Komut Düğmesi: İleri veya Sonraki">
            <a:hlinkClick r:id="" action="ppaction://hlinkshowjump?jump=nextslide" highlightClick="1"/>
          </p:cNvPr>
          <p:cNvSpPr/>
          <p:nvPr/>
        </p:nvSpPr>
        <p:spPr>
          <a:xfrm>
            <a:off x="8460432" y="6201368"/>
            <a:ext cx="540000" cy="540000"/>
          </a:xfrm>
          <a:prstGeom prst="actionButtonForwardNext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9 Komut Düğmesi: Geri veya Önceki">
            <a:hlinkClick r:id="" action="ppaction://hlinkshowjump?jump=previousslide" highlightClick="1"/>
          </p:cNvPr>
          <p:cNvSpPr/>
          <p:nvPr/>
        </p:nvSpPr>
        <p:spPr>
          <a:xfrm>
            <a:off x="7740352" y="6201368"/>
            <a:ext cx="540000" cy="540000"/>
          </a:xfrm>
          <a:prstGeom prst="actionButtonBackPrevious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9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16653" y="4923200"/>
            <a:ext cx="751691" cy="182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Google Shape;203;p26"/>
          <p:cNvSpPr>
            <a:spLocks noChangeArrowheads="1"/>
          </p:cNvSpPr>
          <p:nvPr/>
        </p:nvSpPr>
        <p:spPr bwMode="auto">
          <a:xfrm>
            <a:off x="323528" y="1700808"/>
            <a:ext cx="5257800" cy="4679850"/>
          </a:xfrm>
          <a:prstGeom prst="wedgeRoundRectCallout">
            <a:avLst>
              <a:gd name="adj1" fmla="val 62334"/>
              <a:gd name="adj2" fmla="val -2695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olidFill>
                  <a:srgbClr val="FF0000"/>
                </a:solidFill>
                <a:sym typeface="Comic Sans MS" pitchFamily="66" charset="0"/>
              </a:rPr>
              <a:t>Unutmayınız…</a:t>
            </a:r>
            <a:endParaRPr lang="tr-TR" sz="3200" i="1" dirty="0"/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</a:t>
            </a:r>
            <a:r>
              <a:rPr lang="tr-TR" sz="3200" b="1" i="1" dirty="0" smtClean="0">
                <a:sym typeface="Comic Sans MS" pitchFamily="66" charset="0"/>
              </a:rPr>
              <a:t>Fil, bulunduğu karenin aynı          rengindeki karelere çapraz gidebilir. </a:t>
            </a:r>
            <a:endParaRPr lang="tr-TR" sz="32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Yolu üzerindeki rakip bir taşı alabilir.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Taşların üzerinden atlayamaz.</a:t>
            </a:r>
            <a:endParaRPr lang="en-US" sz="3200" b="1" i="1" dirty="0">
              <a:sym typeface="Comic Sans MS" pitchFamily="66" charset="0"/>
            </a:endParaRPr>
          </a:p>
        </p:txBody>
      </p:sp>
      <p:pic>
        <p:nvPicPr>
          <p:cNvPr id="6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44755" y="2348880"/>
            <a:ext cx="1667605" cy="4045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042988" y="1484438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42088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321297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4005065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479715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8" name="56 Grup"/>
          <p:cNvGrpSpPr/>
          <p:nvPr/>
        </p:nvGrpSpPr>
        <p:grpSpPr>
          <a:xfrm>
            <a:off x="1043608" y="55892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8" name="5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9" name="58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5.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42088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6. 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321297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7. 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4005065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8. 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479715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1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9. SORU</a:t>
              </a:r>
            </a:p>
          </p:txBody>
        </p:sp>
      </p:grpSp>
      <p:grpSp>
        <p:nvGrpSpPr>
          <p:cNvPr id="14" name="71 Grup"/>
          <p:cNvGrpSpPr/>
          <p:nvPr/>
        </p:nvGrpSpPr>
        <p:grpSpPr>
          <a:xfrm>
            <a:off x="5436096" y="55892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3" name="7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4" name="73 Metin kutusu">
              <a:hlinkClick r:id="rId12" action="ppaction://hlinksldjump"/>
            </p:cNvPr>
            <p:cNvSpPr txBox="1"/>
            <p:nvPr/>
          </p:nvSpPr>
          <p:spPr>
            <a:xfrm>
              <a:off x="292785" y="2756830"/>
              <a:ext cx="2078707" cy="533481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10. SORU</a:t>
              </a:r>
            </a:p>
          </p:txBody>
        </p:sp>
      </p:grpSp>
      <p:pic>
        <p:nvPicPr>
          <p:cNvPr id="41" name="40 Resim" descr="TSF Eğitim Kuruku Banner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35" name="9 Resim" descr="King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3995936" y="3140969"/>
            <a:ext cx="1008112" cy="2445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Veziri </a:t>
              </a:r>
              <a:r>
                <a:rPr lang="tr-TR" sz="2000" b="1" i="1" dirty="0" smtClean="0"/>
                <a:t>alır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Atı </a:t>
              </a:r>
              <a:r>
                <a:rPr lang="tr-TR" sz="2000" b="1" i="1" dirty="0" smtClean="0"/>
                <a:t>alır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Piyonu </a:t>
              </a:r>
              <a:r>
                <a:rPr lang="tr-TR" sz="2000" b="1" i="1" dirty="0" smtClean="0"/>
                <a:t>alır</a:t>
              </a:r>
              <a:endParaRPr lang="tr-TR" sz="2000" b="1" i="1" dirty="0"/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d) </a:t>
              </a:r>
              <a:r>
                <a:rPr lang="tr-TR" sz="2000" b="1" i="1" dirty="0" smtClean="0"/>
                <a:t>Kaleyi alır</a:t>
              </a:r>
              <a:endParaRPr lang="tr-TR" sz="2000" b="1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Beyaz </a:t>
              </a:r>
              <a:r>
                <a:rPr lang="tr-TR" sz="2000" b="1" i="1" dirty="0" smtClean="0"/>
                <a:t>fil,                      </a:t>
              </a:r>
              <a:r>
                <a:rPr lang="tr-TR" sz="2000" b="1" i="1" dirty="0"/>
                <a:t>bir hamlede                       hangi taşı alır?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6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9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Piyonu alır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Kaleyi alır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Veziri alır</a:t>
              </a:r>
              <a:endParaRPr lang="tr-TR" sz="2000" b="1" i="1" dirty="0"/>
            </a:p>
          </p:txBody>
        </p:sp>
      </p:grpSp>
      <p:grpSp>
        <p:nvGrpSpPr>
          <p:cNvPr id="3384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Beyaz </a:t>
              </a:r>
              <a:r>
                <a:rPr lang="tr-TR" sz="2000" b="1" i="1" dirty="0" smtClean="0"/>
                <a:t>fil,                      </a:t>
              </a:r>
              <a:r>
                <a:rPr lang="tr-TR" sz="2000" b="1" i="1" dirty="0"/>
                <a:t>bir hamlede                       hangi taşı alır?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2.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3486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Fil, </a:t>
              </a:r>
              <a:r>
                <a:rPr lang="tr-TR" sz="2000" b="1" i="1" dirty="0"/>
                <a:t>en az                   kaç hamle sonra      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3. SORU</a:t>
              </a:r>
            </a:p>
          </p:txBody>
        </p:sp>
      </p:grpSp>
      <p:pic>
        <p:nvPicPr>
          <p:cNvPr id="34866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14826" y="3861048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3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en-US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35889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Fil, </a:t>
              </a:r>
              <a:r>
                <a:rPr lang="tr-TR" sz="2000" b="1" i="1" dirty="0"/>
                <a:t>en </a:t>
              </a:r>
              <a:r>
                <a:rPr lang="tr-TR" sz="2000" b="1" i="1" dirty="0" smtClean="0"/>
                <a:t>az </a:t>
              </a:r>
              <a:r>
                <a:rPr lang="tr-TR" sz="2000" b="1" i="1" dirty="0"/>
                <a:t>kaç hamle </a:t>
              </a:r>
              <a:r>
                <a:rPr lang="tr-TR" sz="2000" b="1" i="1" dirty="0" smtClean="0"/>
                <a:t>sonra </a:t>
              </a:r>
              <a:r>
                <a:rPr lang="tr-TR" sz="2000" b="1" i="1" dirty="0"/>
                <a:t>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4. SORU</a:t>
              </a:r>
            </a:p>
          </p:txBody>
        </p:sp>
      </p:grpSp>
      <p:pic>
        <p:nvPicPr>
          <p:cNvPr id="35890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576" y="3861048"/>
            <a:ext cx="449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en-US" sz="2000" b="1" i="1" dirty="0" smtClean="0"/>
                <a:t>7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en-US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en-US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3691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i="1" dirty="0" smtClean="0"/>
                <a:t>F</a:t>
              </a:r>
              <a:r>
                <a:rPr lang="tr-TR" sz="2000" b="1" i="1" dirty="0" smtClean="0"/>
                <a:t>i</a:t>
              </a:r>
              <a:r>
                <a:rPr lang="en-US" sz="2000" b="1" i="1" dirty="0" smtClean="0"/>
                <a:t>l</a:t>
              </a:r>
              <a:r>
                <a:rPr lang="tr-TR" sz="2000" b="1" i="1" dirty="0" smtClean="0"/>
                <a:t>, </a:t>
              </a:r>
              <a:r>
                <a:rPr lang="tr-TR" sz="2000" b="1" i="1" dirty="0"/>
                <a:t>en az </a:t>
              </a:r>
              <a:r>
                <a:rPr lang="tr-TR" sz="2000" b="1" i="1" dirty="0" smtClean="0"/>
                <a:t>kaç </a:t>
              </a:r>
              <a:r>
                <a:rPr lang="tr-TR" sz="2000" b="1" i="1" dirty="0"/>
                <a:t>hamle </a:t>
              </a:r>
              <a:r>
                <a:rPr lang="tr-TR" sz="2000" b="1" i="1" dirty="0" smtClean="0"/>
                <a:t>sonra </a:t>
              </a:r>
              <a:r>
                <a:rPr lang="tr-TR" sz="2000" b="1" i="1" dirty="0"/>
                <a:t>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SORU</a:t>
              </a:r>
              <a:endParaRPr lang="tr-TR" sz="2000" b="1" i="1" dirty="0"/>
            </a:p>
          </p:txBody>
        </p:sp>
      </p:grpSp>
      <p:pic>
        <p:nvPicPr>
          <p:cNvPr id="36914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07904" y="1484784"/>
            <a:ext cx="449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/>
                <a:t>a) </a:t>
              </a:r>
              <a:r>
                <a:rPr lang="tr-TR" sz="2000" b="1" dirty="0" smtClean="0"/>
                <a:t>4</a:t>
              </a:r>
              <a:endParaRPr lang="tr-TR" sz="2000" b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/>
                <a:t>b) </a:t>
              </a:r>
              <a:r>
                <a:rPr lang="tr-TR" sz="2000" b="1" dirty="0" smtClean="0"/>
                <a:t>5</a:t>
              </a:r>
              <a:endParaRPr lang="tr-TR" sz="2000" b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3793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Fil her hamlede bir çilek alırsa, en fazla kaç çilek toplar?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6. SORU</a:t>
              </a:r>
            </a:p>
          </p:txBody>
        </p:sp>
      </p:grpSp>
      <p:pic>
        <p:nvPicPr>
          <p:cNvPr id="37938" name="28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59832" y="5589240"/>
            <a:ext cx="50323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39" name="30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3968" y="2060848"/>
            <a:ext cx="5032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0" name="31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640" y="2636912"/>
            <a:ext cx="5032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1" name="3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60032" y="3789040"/>
            <a:ext cx="5032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3" name="34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07704" y="5589240"/>
            <a:ext cx="5032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4" name="35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9338" y="2636838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5" name="36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640" y="1484784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6" name="37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576" y="2060848"/>
            <a:ext cx="5032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7" name="38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576" y="3212976"/>
            <a:ext cx="5032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5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3968" y="5589240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35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640" y="5013176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30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9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10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11</a:t>
              </a:r>
              <a:endParaRPr lang="tr-TR" sz="2000" b="1" i="1" dirty="0"/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Fil </a:t>
              </a:r>
              <a:r>
                <a:rPr lang="tr-TR" sz="2000" b="1" i="1" dirty="0"/>
                <a:t>bir hamlede </a:t>
              </a:r>
              <a:r>
                <a:rPr lang="tr-TR" sz="2000" b="1" i="1" dirty="0" smtClean="0"/>
                <a:t>toplam kaç </a:t>
              </a:r>
              <a:r>
                <a:rPr lang="tr-TR" sz="2000" b="1" i="1" dirty="0"/>
                <a:t>farklı kareye gidebilir?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7.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Beyaz fil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Siyah </a:t>
              </a:r>
              <a:r>
                <a:rPr lang="tr-TR" sz="2000" b="1" i="1" dirty="0" smtClean="0"/>
                <a:t>fil</a:t>
              </a:r>
              <a:endParaRPr lang="tr-TR" sz="2000" b="1" i="1" dirty="0"/>
            </a:p>
          </p:txBody>
        </p:sp>
      </p:grpSp>
      <p:grpSp>
        <p:nvGrpSpPr>
          <p:cNvPr id="3998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Hangi </a:t>
              </a:r>
              <a:r>
                <a:rPr lang="tr-TR" sz="2000" b="1" i="1" dirty="0" smtClean="0"/>
                <a:t>fil </a:t>
              </a:r>
              <a:r>
                <a:rPr lang="tr-TR" sz="2000" b="1" i="1" dirty="0"/>
                <a:t>bir hamlede daha fazla kareye gidebilir?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8. 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Beyaz </a:t>
              </a:r>
              <a:r>
                <a:rPr lang="tr-TR" sz="2000" b="1" i="1" dirty="0" smtClean="0"/>
                <a:t>fil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Siyah </a:t>
              </a:r>
              <a:r>
                <a:rPr lang="tr-TR" sz="2000" b="1" i="1" dirty="0" smtClean="0"/>
                <a:t>fil</a:t>
              </a:r>
              <a:endParaRPr lang="tr-TR" sz="2000" b="1" i="1" dirty="0"/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Hangi </a:t>
              </a:r>
              <a:r>
                <a:rPr lang="tr-TR" sz="2000" b="1" i="1" dirty="0" smtClean="0"/>
                <a:t>renkteki fil</a:t>
              </a:r>
            </a:p>
            <a:p>
              <a:pPr algn="ctr">
                <a:defRPr/>
              </a:pPr>
              <a:r>
                <a:rPr lang="tr-TR" sz="2000" b="1" i="1" dirty="0" smtClean="0"/>
                <a:t> bir hamlede                  </a:t>
              </a:r>
              <a:r>
                <a:rPr lang="tr-TR" sz="2000" b="1" i="1" dirty="0"/>
                <a:t>taş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9.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9.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2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3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4</a:t>
              </a:r>
            </a:p>
          </p:txBody>
        </p:sp>
      </p:grpSp>
      <p:grpSp>
        <p:nvGrpSpPr>
          <p:cNvPr id="4203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Toplam kaç </a:t>
              </a:r>
              <a:r>
                <a:rPr lang="tr-TR" sz="2000" b="1" i="1" dirty="0" smtClean="0"/>
                <a:t>fil            </a:t>
              </a:r>
              <a:r>
                <a:rPr lang="tr-TR" sz="2000" b="1" i="1" dirty="0"/>
                <a:t>bir hamlede                 piyonu </a:t>
              </a:r>
              <a:r>
                <a:rPr lang="tr-TR" sz="2000" b="1" i="1" dirty="0" smtClean="0"/>
                <a:t>görür?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372200" y="1484784"/>
              <a:ext cx="1512168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10.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7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09198" y="1268760"/>
              <a:ext cx="2934009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10.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187624" y="2060848"/>
            <a:ext cx="4680148" cy="2016224"/>
          </a:xfrm>
          <a:prstGeom prst="wedgeRoundRectCallout">
            <a:avLst>
              <a:gd name="adj1" fmla="val 66157"/>
              <a:gd name="adj2" fmla="val -2902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4000" b="1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4000" b="1" dirty="0">
              <a:solidFill>
                <a:srgbClr val="FF0000"/>
              </a:solidFill>
            </a:endParaRPr>
          </a:p>
        </p:txBody>
      </p:sp>
      <p:pic>
        <p:nvPicPr>
          <p:cNvPr id="1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44208" y="1988840"/>
            <a:ext cx="1588195" cy="3853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6 Grup"/>
          <p:cNvGrpSpPr/>
          <p:nvPr/>
        </p:nvGrpSpPr>
        <p:grpSpPr>
          <a:xfrm>
            <a:off x="5436200" y="5661248"/>
            <a:ext cx="936000" cy="1080120"/>
            <a:chOff x="5436200" y="5661248"/>
            <a:chExt cx="936000" cy="1080120"/>
          </a:xfrm>
        </p:grpSpPr>
        <p:sp>
          <p:nvSpPr>
            <p:cNvPr id="9" name="8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4211960" y="5661248"/>
            <a:ext cx="936000" cy="1080120"/>
            <a:chOff x="4211960" y="5661248"/>
            <a:chExt cx="936000" cy="1080120"/>
          </a:xfrm>
        </p:grpSpPr>
        <p:sp>
          <p:nvSpPr>
            <p:cNvPr id="13" name="12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1556</TotalTime>
  <Words>1474</Words>
  <Application>Microsoft Office PowerPoint</Application>
  <PresentationFormat>Ekran Gösterisi (4:3)</PresentationFormat>
  <Paragraphs>915</Paragraphs>
  <Slides>52</Slides>
  <Notes>52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52</vt:i4>
      </vt:variant>
    </vt:vector>
  </HeadingPairs>
  <TitlesOfParts>
    <vt:vector size="59" baseType="lpstr"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137</cp:revision>
  <dcterms:modified xsi:type="dcterms:W3CDTF">2019-12-24T08:30:18Z</dcterms:modified>
</cp:coreProperties>
</file>