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53"/>
  </p:notesMasterIdLst>
  <p:sldIdLst>
    <p:sldId id="387" r:id="rId2"/>
    <p:sldId id="383" r:id="rId3"/>
    <p:sldId id="384" r:id="rId4"/>
    <p:sldId id="385" r:id="rId5"/>
    <p:sldId id="386" r:id="rId6"/>
    <p:sldId id="257" r:id="rId7"/>
    <p:sldId id="325" r:id="rId8"/>
    <p:sldId id="326" r:id="rId9"/>
    <p:sldId id="327" r:id="rId10"/>
    <p:sldId id="328" r:id="rId11"/>
    <p:sldId id="330" r:id="rId12"/>
    <p:sldId id="331" r:id="rId13"/>
    <p:sldId id="332" r:id="rId14"/>
    <p:sldId id="333" r:id="rId15"/>
    <p:sldId id="334" r:id="rId16"/>
    <p:sldId id="336" r:id="rId17"/>
    <p:sldId id="337" r:id="rId18"/>
    <p:sldId id="338" r:id="rId19"/>
    <p:sldId id="339" r:id="rId20"/>
    <p:sldId id="340" r:id="rId21"/>
    <p:sldId id="341" r:id="rId22"/>
    <p:sldId id="342" r:id="rId23"/>
    <p:sldId id="343" r:id="rId24"/>
    <p:sldId id="344" r:id="rId25"/>
    <p:sldId id="345" r:id="rId26"/>
    <p:sldId id="346" r:id="rId27"/>
    <p:sldId id="347" r:id="rId28"/>
    <p:sldId id="348" r:id="rId29"/>
    <p:sldId id="349" r:id="rId30"/>
    <p:sldId id="351" r:id="rId31"/>
    <p:sldId id="352" r:id="rId32"/>
    <p:sldId id="374" r:id="rId33"/>
    <p:sldId id="354" r:id="rId34"/>
    <p:sldId id="375" r:id="rId35"/>
    <p:sldId id="355" r:id="rId36"/>
    <p:sldId id="376" r:id="rId37"/>
    <p:sldId id="356" r:id="rId38"/>
    <p:sldId id="377" r:id="rId39"/>
    <p:sldId id="357" r:id="rId40"/>
    <p:sldId id="378" r:id="rId41"/>
    <p:sldId id="358" r:id="rId42"/>
    <p:sldId id="379" r:id="rId43"/>
    <p:sldId id="359" r:id="rId44"/>
    <p:sldId id="380" r:id="rId45"/>
    <p:sldId id="360" r:id="rId46"/>
    <p:sldId id="381" r:id="rId47"/>
    <p:sldId id="361" r:id="rId48"/>
    <p:sldId id="382" r:id="rId49"/>
    <p:sldId id="362" r:id="rId50"/>
    <p:sldId id="373" r:id="rId51"/>
    <p:sldId id="363" r:id="rId5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4"/>
      <p:bold r:id="rId55"/>
      <p:italic r:id="rId56"/>
      <p:boldItalic r:id="rId57"/>
    </p:embeddedFont>
    <p:embeddedFont>
      <p:font typeface="Comic Sans MS" panose="030F0702030302020204" pitchFamily="66" charset="0"/>
      <p:regular r:id="rId58"/>
      <p:bold r:id="rId59"/>
      <p:italic r:id="rId60"/>
      <p:boldItalic r:id="rId61"/>
    </p:embeddedFont>
    <p:embeddedFont>
      <p:font typeface="Constantia" panose="02030602050306030303" pitchFamily="18" charset="0"/>
      <p:regular r:id="rId62"/>
      <p:bold r:id="rId63"/>
      <p:italic r:id="rId64"/>
      <p:boldItalic r:id="rId65"/>
    </p:embeddedFont>
    <p:embeddedFont>
      <p:font typeface="Wingdings 2" panose="05020102010507070707" pitchFamily="18" charset="2"/>
      <p:regular r:id="rId66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28D"/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48EF3B1-CE5E-465F-8E57-AA632BA30DCE}">
  <a:tblStyle styleId="{448EF3B1-CE5E-465F-8E57-AA632BA30D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6899" autoAdjust="0"/>
  </p:normalViewPr>
  <p:slideViewPr>
    <p:cSldViewPr>
      <p:cViewPr varScale="1">
        <p:scale>
          <a:sx n="112" d="100"/>
          <a:sy n="112" d="100"/>
        </p:scale>
        <p:origin x="159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10.fntdata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5.fntdata"/><Relationship Id="rId66" Type="http://schemas.openxmlformats.org/officeDocument/2006/relationships/font" Target="fonts/font13.fntdata"/><Relationship Id="rId5" Type="http://schemas.openxmlformats.org/officeDocument/2006/relationships/slide" Target="slides/slide4.xml"/><Relationship Id="rId61" Type="http://schemas.openxmlformats.org/officeDocument/2006/relationships/font" Target="fonts/font8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3.fntdata"/><Relationship Id="rId64" Type="http://schemas.openxmlformats.org/officeDocument/2006/relationships/font" Target="fonts/font11.fntdata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6.fntdata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1.fntdata"/><Relationship Id="rId62" Type="http://schemas.openxmlformats.org/officeDocument/2006/relationships/font" Target="fonts/font9.fntdata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4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7.fntdata"/><Relationship Id="rId65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3;n"/>
          <p:cNvSpPr txBox="1">
            <a:spLocks noGrp="1"/>
          </p:cNvSpPr>
          <p:nvPr>
            <p:ph type="hdr" idx="2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3" name="Google Shape;4;n"/>
          <p:cNvSpPr txBox="1">
            <a:spLocks noGrp="1"/>
          </p:cNvSpPr>
          <p:nvPr>
            <p:ph type="dt" idx="1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5060" name="Google Shape;5;n"/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61" name="Google Shape;6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smtClean="0">
              <a:sym typeface="Arial" pitchFamily="34" charset="0"/>
            </a:endParaRPr>
          </a:p>
        </p:txBody>
      </p:sp>
      <p:sp>
        <p:nvSpPr>
          <p:cNvPr id="30726" name="Google Shape;7;n"/>
          <p:cNvSpPr txBox="1">
            <a:spLocks noGrp="1"/>
          </p:cNvSpPr>
          <p:nvPr>
            <p:ph type="ftr" idx="11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7" name="Google Shape;8;n"/>
          <p:cNvSpPr txBox="1">
            <a:spLocks noGrp="1"/>
          </p:cNvSpPr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5EDB6331-5002-42CB-9053-B20F736B76E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6083" name="Google Shape;193;p4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017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120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22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32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42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52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63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83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5939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041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144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246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349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451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553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656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758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861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6963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065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168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27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47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577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680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78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885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98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08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294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995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3CA3C-FA42-4495-A2B2-2C7DD91FA7C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3D96-7114-430F-ABDE-2D92B84F3C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7A73E-0A91-4D21-BD44-00F77E13F9C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23DB-01B2-4E99-BDC8-63B6A186EBA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0533B-D95C-4067-A743-33396A09E4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E612-A526-4E91-8F5E-E837B45858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F8848-F1BE-4CB9-BD47-8277A4D54B2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915F-AE3B-4129-9D32-A9D066C0CC3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6" name="5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7" name="6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5CCEF-802E-4A91-AEA9-03E575D210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7F18-CA68-4236-90AB-8698D09298C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0D4A-3CC8-4E4D-A764-372D4CC12E4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582D29EB-0D9B-48A3-9232-DA11532AF6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84" r:id="rId2"/>
    <p:sldLayoutId id="2147483793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4" r:id="rId9"/>
    <p:sldLayoutId id="2147483790" r:id="rId10"/>
    <p:sldLayoutId id="2147483791" r:id="rId11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0.xml"/><Relationship Id="rId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" Target="slide41.xml"/><Relationship Id="rId13" Type="http://schemas.openxmlformats.org/officeDocument/2006/relationships/image" Target="../media/image6.png"/><Relationship Id="rId3" Type="http://schemas.openxmlformats.org/officeDocument/2006/relationships/slide" Target="slide31.xml"/><Relationship Id="rId7" Type="http://schemas.openxmlformats.org/officeDocument/2006/relationships/slide" Target="slide39.xml"/><Relationship Id="rId12" Type="http://schemas.openxmlformats.org/officeDocument/2006/relationships/slide" Target="slide49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7.xml"/><Relationship Id="rId11" Type="http://schemas.openxmlformats.org/officeDocument/2006/relationships/slide" Target="slide47.xml"/><Relationship Id="rId5" Type="http://schemas.openxmlformats.org/officeDocument/2006/relationships/slide" Target="slide35.xml"/><Relationship Id="rId10" Type="http://schemas.openxmlformats.org/officeDocument/2006/relationships/slide" Target="slide45.xml"/><Relationship Id="rId4" Type="http://schemas.openxmlformats.org/officeDocument/2006/relationships/slide" Target="slide33.xml"/><Relationship Id="rId9" Type="http://schemas.openxmlformats.org/officeDocument/2006/relationships/slide" Target="slide43.xml"/><Relationship Id="rId1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3.xml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16.xml"/><Relationship Id="rId4" Type="http://schemas.openxmlformats.org/officeDocument/2006/relationships/image" Target="../media/image3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4.xml"/><Relationship Id="rId5" Type="http://schemas.openxmlformats.org/officeDocument/2006/relationships/audio" Target="../media/audio1.wav"/><Relationship Id="rId4" Type="http://schemas.openxmlformats.org/officeDocument/2006/relationships/slide" Target="slide3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31.png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4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7.xml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31.png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7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9.xml"/><Relationship Id="rId4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31.png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9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1.xml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31.png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3.xml"/><Relationship Id="rId4" Type="http://schemas.openxmlformats.org/officeDocument/2006/relationships/slide" Target="slide4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31.png"/><Relationship Id="rId4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5.xml"/><Relationship Id="rId4" Type="http://schemas.openxmlformats.org/officeDocument/2006/relationships/slide" Target="slide4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31.png"/><Relationship Id="rId4" Type="http://schemas.openxmlformats.org/officeDocument/2006/relationships/image" Target="../media/image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6.xml"/><Relationship Id="rId5" Type="http://schemas.openxmlformats.org/officeDocument/2006/relationships/audio" Target="../media/audio1.wav"/><Relationship Id="rId4" Type="http://schemas.openxmlformats.org/officeDocument/2006/relationships/slide" Target="slide4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31.png"/><Relationship Id="rId4" Type="http://schemas.openxmlformats.org/officeDocument/2006/relationships/image" Target="../media/image5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9.xml"/><Relationship Id="rId4" Type="http://schemas.openxmlformats.org/officeDocument/2006/relationships/slide" Target="slide4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31.png"/><Relationship Id="rId4" Type="http://schemas.openxmlformats.org/officeDocument/2006/relationships/image" Target="../media/image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51.xml"/><Relationship Id="rId4" Type="http://schemas.openxmlformats.org/officeDocument/2006/relationships/slide" Target="slide50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31.png"/><Relationship Id="rId4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Küp">
            <a:hlinkClick r:id="rId4" action="ppaction://hlinksldjump"/>
          </p:cNvPr>
          <p:cNvSpPr/>
          <p:nvPr/>
        </p:nvSpPr>
        <p:spPr>
          <a:xfrm>
            <a:off x="1547664" y="4078064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Konu Anlatımı 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Küp">
            <a:hlinkClick r:id="rId5" action="ppaction://hlinksldjump"/>
          </p:cNvPr>
          <p:cNvSpPr/>
          <p:nvPr/>
        </p:nvSpPr>
        <p:spPr>
          <a:xfrm>
            <a:off x="1547862" y="5157688"/>
            <a:ext cx="4032250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sp>
        <p:nvSpPr>
          <p:cNvPr id="10" name="Google Shape;196;p25"/>
          <p:cNvSpPr txBox="1">
            <a:spLocks noChangeArrowheads="1"/>
          </p:cNvSpPr>
          <p:nvPr/>
        </p:nvSpPr>
        <p:spPr bwMode="auto">
          <a:xfrm>
            <a:off x="2736056" y="6453336"/>
            <a:ext cx="3671888" cy="28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0" rIns="91425" bIns="45700"/>
          <a:lstStyle/>
          <a:p>
            <a:pPr marL="26988" indent="-1588" algn="ct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Font typeface="Noto Sans Symbols"/>
              <a:buNone/>
            </a:pPr>
            <a:r>
              <a:rPr lang="tr-TR" sz="1800" i="1" dirty="0">
                <a:sym typeface="Comic Sans MS" pitchFamily="66" charset="0"/>
              </a:rPr>
              <a:t>Hazırlayan: GÜRAY KERA</a:t>
            </a:r>
            <a:endParaRPr lang="tr-TR" sz="5300" i="1" dirty="0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15" name="14 Küp">
            <a:hlinkClick r:id="rId7" action="ppaction://hlinksldjump"/>
          </p:cNvPr>
          <p:cNvSpPr/>
          <p:nvPr/>
        </p:nvSpPr>
        <p:spPr>
          <a:xfrm>
            <a:off x="1547664" y="2997448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Ders Planı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" name="10 Grup"/>
          <p:cNvGrpSpPr/>
          <p:nvPr/>
        </p:nvGrpSpPr>
        <p:grpSpPr>
          <a:xfrm>
            <a:off x="395536" y="1260049"/>
            <a:ext cx="8424935" cy="1304855"/>
            <a:chOff x="395536" y="1260049"/>
            <a:chExt cx="8424935" cy="1304855"/>
          </a:xfrm>
        </p:grpSpPr>
        <p:sp>
          <p:nvSpPr>
            <p:cNvPr id="16" name="15 Dikdörtgen"/>
            <p:cNvSpPr/>
            <p:nvPr/>
          </p:nvSpPr>
          <p:spPr>
            <a:xfrm>
              <a:off x="395536" y="1260049"/>
              <a:ext cx="835292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4000" b="1" i="1" dirty="0" smtClean="0">
                  <a:latin typeface="Arial" pitchFamily="34" charset="0"/>
                  <a:cs typeface="Arial" pitchFamily="34" charset="0"/>
                </a:rPr>
                <a:t>1.SINIF SATRANÇ DERSLERİ </a:t>
              </a:r>
            </a:p>
          </p:txBody>
        </p:sp>
        <p:sp>
          <p:nvSpPr>
            <p:cNvPr id="17" name="16 Dikdörtgen"/>
            <p:cNvSpPr/>
            <p:nvPr/>
          </p:nvSpPr>
          <p:spPr>
            <a:xfrm>
              <a:off x="395536" y="1980129"/>
              <a:ext cx="842493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3200" b="1" i="1" dirty="0" smtClean="0">
                  <a:latin typeface="Arial" pitchFamily="34" charset="0"/>
                  <a:cs typeface="Arial" pitchFamily="34" charset="0"/>
                </a:rPr>
                <a:t>Ders 2 / Kalenin Hareketi</a:t>
              </a:r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79512" y="1628795"/>
            <a:ext cx="878497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tr-TR" sz="2200" b="1" i="1" smtClean="0"/>
              <a:t>Sınıf</a:t>
            </a:r>
            <a:r>
              <a:rPr lang="tr-TR" sz="2200" b="1" i="1" dirty="0" smtClean="0"/>
              <a:t>:</a:t>
            </a:r>
            <a:r>
              <a:rPr lang="tr-TR" sz="2200" i="1" dirty="0" smtClean="0"/>
              <a:t> 1.Sınıflar</a:t>
            </a:r>
          </a:p>
          <a:p>
            <a:pPr eaLnBrk="1" hangingPunct="1"/>
            <a:r>
              <a:rPr lang="tr-TR" sz="2200" b="1" i="1" dirty="0" smtClean="0"/>
              <a:t>Konu</a:t>
            </a:r>
            <a:r>
              <a:rPr lang="tr-TR" sz="2200" i="1" dirty="0" smtClean="0"/>
              <a:t>: Kalenin özellikleri</a:t>
            </a:r>
          </a:p>
          <a:p>
            <a:pPr eaLnBrk="1" hangingPunct="1"/>
            <a:r>
              <a:rPr lang="tr-TR" sz="2200" b="1" i="1" dirty="0" smtClean="0"/>
              <a:t>Süre:</a:t>
            </a:r>
            <a:r>
              <a:rPr lang="tr-TR" sz="2200" i="1" dirty="0" smtClean="0"/>
              <a:t> 40 dakika</a:t>
            </a:r>
          </a:p>
          <a:p>
            <a:pPr eaLnBrk="1" hangingPunct="1"/>
            <a:r>
              <a:rPr lang="tr-TR" sz="2200" b="1" i="1" dirty="0" smtClean="0"/>
              <a:t>Kazanımlar: </a:t>
            </a:r>
            <a:r>
              <a:rPr lang="tr-TR" sz="2200" i="1" dirty="0" smtClean="0"/>
              <a:t>Kalenin hareketini öğrenir ve uygular. </a:t>
            </a:r>
          </a:p>
          <a:p>
            <a:pPr eaLnBrk="1" hangingPunct="1"/>
            <a:r>
              <a:rPr lang="tr-TR" sz="2200" i="1" dirty="0" smtClean="0"/>
              <a:t>Dikey, yatay kavramlarını pekiştirir. Kale ile yolu üzerindeki bir taşı almayı bilir.</a:t>
            </a:r>
          </a:p>
          <a:p>
            <a:pPr eaLnBrk="1" hangingPunct="1"/>
            <a:r>
              <a:rPr lang="tr-TR" sz="2200" b="1" i="1" dirty="0" smtClean="0"/>
              <a:t>Yöntem-Teknik: </a:t>
            </a:r>
            <a:r>
              <a:rPr lang="tr-TR" sz="2200" i="1" dirty="0" smtClean="0"/>
              <a:t>Anlatım, soru-cevap, gösterip-yaptırma, </a:t>
            </a:r>
          </a:p>
          <a:p>
            <a:pPr eaLnBrk="1" hangingPunct="1"/>
            <a:r>
              <a:rPr lang="tr-TR" sz="2200" b="1" i="1" dirty="0" smtClean="0"/>
              <a:t>Araç-Gereç: </a:t>
            </a:r>
            <a:r>
              <a:rPr lang="tr-TR" sz="2200" i="1" dirty="0" smtClean="0"/>
              <a:t>Satranç panosu, projeksiyon cihazı, renkli mıknatıslar, silinebilen işaretleme kalemleri, okul satranç takımları, çalışma kağıtları</a:t>
            </a: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9" name="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251520" y="1628800"/>
            <a:ext cx="871296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tr-TR" sz="2200" b="1" i="1" dirty="0" smtClean="0"/>
              <a:t>İşleyiş:</a:t>
            </a:r>
            <a:r>
              <a:rPr lang="tr-TR" sz="2200" i="1" dirty="0" smtClean="0"/>
              <a:t> Slayttaki sunuları projeksiyon cihazı ile tahtada veya satranç eğitim panosunda sıra ile anlatırız. </a:t>
            </a:r>
          </a:p>
          <a:p>
            <a:pPr marL="0" lvl="1"/>
            <a:endParaRPr lang="tr-TR" sz="2200" i="1" dirty="0" smtClean="0"/>
          </a:p>
          <a:p>
            <a:pPr marL="0" lvl="1"/>
            <a:r>
              <a:rPr lang="tr-TR" sz="2200" i="1" dirty="0" smtClean="0"/>
              <a:t>Kalenin gideceği karelerden bahsederken, tahtanın  diğer karelerine de yerleştirerek farklı olasılıklar hakkında yorum yapabiliriz.</a:t>
            </a:r>
          </a:p>
          <a:p>
            <a:pPr marL="0" lvl="1"/>
            <a:endParaRPr lang="tr-TR" sz="2200" i="1" dirty="0" smtClean="0"/>
          </a:p>
          <a:p>
            <a:pPr marL="0" lvl="1"/>
            <a:r>
              <a:rPr lang="tr-TR" sz="2200" i="1" dirty="0" smtClean="0"/>
              <a:t>Bulundukları kareden, gidebilecekleri karelerin sayısını saymak taşların değerleri hakkında ön bilgi edinmemizi de sağlar.</a:t>
            </a:r>
          </a:p>
          <a:p>
            <a:pPr marL="0" lvl="1"/>
            <a:endParaRPr lang="tr-TR" sz="2200" i="1" dirty="0" smtClean="0"/>
          </a:p>
          <a:p>
            <a:pPr marL="0" lvl="1"/>
            <a:r>
              <a:rPr lang="tr-TR" sz="2200" i="1" dirty="0" smtClean="0"/>
              <a:t>Taş alma hamlesi örneklerle panoda anlatılır. Eğitmen taşların yerlerini ve sayısını değiştirerek yeni sorular ekleyebilir.</a:t>
            </a:r>
          </a:p>
          <a:p>
            <a:pPr marL="0" lvl="1">
              <a:buFont typeface="Wingdings" pitchFamily="2" charset="2"/>
              <a:buChar char="q"/>
            </a:pPr>
            <a:endParaRPr lang="tr-TR" sz="2200" i="1" dirty="0" smtClean="0"/>
          </a:p>
        </p:txBody>
      </p:sp>
      <p:pic>
        <p:nvPicPr>
          <p:cNvPr id="13" name="12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9" name="8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1 Metin kutusu"/>
          <p:cNvSpPr txBox="1">
            <a:spLocks noChangeArrowheads="1"/>
          </p:cNvSpPr>
          <p:nvPr/>
        </p:nvSpPr>
        <p:spPr bwMode="auto">
          <a:xfrm>
            <a:off x="250825" y="1498714"/>
            <a:ext cx="8713788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tr-TR" sz="2200" b="1" i="1" dirty="0" smtClean="0"/>
              <a:t>Ölçme-değerlendirme</a:t>
            </a:r>
            <a:r>
              <a:rPr lang="tr-TR" sz="2200" b="1" i="1" dirty="0"/>
              <a:t>: </a:t>
            </a:r>
            <a:r>
              <a:rPr lang="tr-TR" sz="2200" i="1" dirty="0" smtClean="0"/>
              <a:t>Ders bitiminde öğrencilere alıştırmalardan </a:t>
            </a:r>
            <a:r>
              <a:rPr lang="tr-TR" sz="2200" i="1" dirty="0"/>
              <a:t>oluşan çalışma kağıdı </a:t>
            </a:r>
            <a:r>
              <a:rPr lang="tr-TR" sz="2200" i="1" dirty="0" smtClean="0"/>
              <a:t>verilir. Alıştırmalarla </a:t>
            </a:r>
            <a:r>
              <a:rPr lang="tr-TR" sz="2200" i="1" dirty="0"/>
              <a:t>ilgili bir iki örnek panoda </a:t>
            </a:r>
            <a:r>
              <a:rPr lang="tr-TR" sz="2200" i="1" dirty="0" smtClean="0"/>
              <a:t>gösterilerek etkinliğe geçilir. </a:t>
            </a:r>
          </a:p>
          <a:p>
            <a:pPr marL="0" lvl="1"/>
            <a:endParaRPr lang="tr-TR" sz="2200" i="1" dirty="0" smtClean="0"/>
          </a:p>
          <a:p>
            <a:pPr marL="0" lvl="1"/>
            <a:r>
              <a:rPr lang="tr-TR" sz="2200" i="1" dirty="0" smtClean="0"/>
              <a:t>Sınıf içindeki çalışmalarda eğitmen, öğrencilerin arasında gezerek verilen cevapları değerlendirir. Doğru cevaplara +, yanlış cevaplara – verilir. Yanlış cevaplar için öğrenciye hatırlatma ve ipucu verilir. </a:t>
            </a:r>
            <a:r>
              <a:rPr lang="tr-TR" sz="2200" i="1" dirty="0"/>
              <a:t>K</a:t>
            </a:r>
            <a:r>
              <a:rPr lang="tr-TR" sz="2200" i="1" dirty="0" smtClean="0"/>
              <a:t>ontrol için tekrar göstermesi istenir. </a:t>
            </a:r>
          </a:p>
          <a:p>
            <a:pPr marL="0" lvl="1"/>
            <a:endParaRPr lang="tr-TR" sz="2200" i="1" dirty="0" smtClean="0"/>
          </a:p>
          <a:p>
            <a:pPr marL="0" lvl="1"/>
            <a:r>
              <a:rPr lang="tr-TR" sz="2200" i="1" dirty="0" smtClean="0"/>
              <a:t>Zamanın durumuna göre ev etkinliği olarak ta devam edilebilir.  Yapılacak bu çalışmalar için öğrencilere bir hafta süre verilir. </a:t>
            </a:r>
          </a:p>
          <a:p>
            <a:pPr marL="0" lvl="1"/>
            <a:r>
              <a:rPr lang="tr-TR" sz="2200" i="1" dirty="0" smtClean="0"/>
              <a:t>Sonuçlar kayıt altına alınarak ilerleme gözlemlenir. </a:t>
            </a:r>
          </a:p>
          <a:p>
            <a:pPr marL="0" lvl="1"/>
            <a:endParaRPr lang="tr-TR" sz="2200" i="1" dirty="0"/>
          </a:p>
        </p:txBody>
      </p:sp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428328" y="1916832"/>
          <a:ext cx="6384032" cy="3840480"/>
        </p:xfrm>
        <a:graphic>
          <a:graphicData uri="http://schemas.openxmlformats.org/drawingml/2006/table">
            <a:tbl>
              <a:tblPr firstRow="1" bandRow="1">
                <a:tableStyleId>{448EF3B1-CE5E-465F-8E57-AA632BA30DCE}</a:tableStyleId>
              </a:tblPr>
              <a:tblGrid>
                <a:gridCol w="191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1.Kxd7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1…Kxf2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1.Kxh1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1.Kxf5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1…Kxa3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1.Kxg6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1.Kxa3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1…Kxc1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200" i="1" dirty="0" smtClean="0">
                          <a:latin typeface="Arial" pitchFamily="34" charset="0"/>
                        </a:rPr>
                        <a:t>Alıştırma 9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1.Kxd8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11 Metin kutusu"/>
          <p:cNvSpPr txBox="1">
            <a:spLocks noChangeArrowheads="1"/>
          </p:cNvSpPr>
          <p:nvPr/>
        </p:nvSpPr>
        <p:spPr bwMode="auto">
          <a:xfrm>
            <a:off x="1403648" y="1340768"/>
            <a:ext cx="69847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tr-TR" sz="2200" b="1" i="1" dirty="0" smtClean="0"/>
              <a:t>Çalışma kağıdı cevap anahtarı:</a:t>
            </a:r>
            <a:r>
              <a:rPr lang="tr-TR" sz="2200" i="1" dirty="0" smtClean="0"/>
              <a:t>.  </a:t>
            </a:r>
            <a:endParaRPr lang="tr-TR" sz="2200" i="1" dirty="0"/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1259632" y="1484785"/>
            <a:ext cx="4824413" cy="3168352"/>
          </a:xfrm>
          <a:prstGeom prst="wedgeRoundRectCallout">
            <a:avLst>
              <a:gd name="adj1" fmla="val 62032"/>
              <a:gd name="adj2" fmla="val -269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>
                <a:sym typeface="Comic Sans MS" pitchFamily="66" charset="0"/>
              </a:rPr>
              <a:t>Bu dersimizde </a:t>
            </a:r>
            <a:r>
              <a:rPr lang="tr-TR" sz="3600" b="1" i="1" dirty="0">
                <a:solidFill>
                  <a:srgbClr val="FF0000"/>
                </a:solidFill>
                <a:sym typeface="Comic Sans MS" pitchFamily="66" charset="0"/>
              </a:rPr>
              <a:t>Kalenin özelliklerini </a:t>
            </a:r>
            <a:r>
              <a:rPr lang="tr-TR" sz="3600" b="1" i="1" dirty="0">
                <a:sym typeface="Comic Sans MS" pitchFamily="66" charset="0"/>
              </a:rPr>
              <a:t>öğreneceğiz.</a:t>
            </a:r>
            <a:endParaRPr lang="tr-TR" sz="3600" b="1" dirty="0"/>
          </a:p>
        </p:txBody>
      </p:sp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396828" y="2636912"/>
            <a:ext cx="1403079" cy="3873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168749"/>
          </a:xfrm>
          <a:prstGeom prst="wedgeRoundRectCallout">
            <a:avLst>
              <a:gd name="adj1" fmla="val -8334"/>
              <a:gd name="adj2" fmla="val 5888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Kale bulunduğu karenin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dikey ve yataylarında, </a:t>
            </a:r>
            <a:r>
              <a:rPr lang="tr-TR" sz="2800" b="1" i="1" dirty="0">
                <a:sym typeface="Comic Sans MS" pitchFamily="66" charset="0"/>
              </a:rPr>
              <a:t>istediği bir kareye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412777"/>
            <a:ext cx="3384550" cy="2880320"/>
          </a:xfrm>
          <a:prstGeom prst="wedgeRoundRectCallout">
            <a:avLst>
              <a:gd name="adj1" fmla="val -10513"/>
              <a:gd name="adj2" fmla="val 6655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Haydi, kaleyi gezdirelim…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1" name="20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Google Shape;335;p41"/>
          <p:cNvSpPr>
            <a:spLocks noChangeArrowheads="1"/>
          </p:cNvSpPr>
          <p:nvPr/>
        </p:nvSpPr>
        <p:spPr bwMode="auto">
          <a:xfrm>
            <a:off x="5580063" y="1484784"/>
            <a:ext cx="3384550" cy="2736303"/>
          </a:xfrm>
          <a:prstGeom prst="wedgeRoundRectCallout">
            <a:avLst>
              <a:gd name="adj1" fmla="val -10078"/>
              <a:gd name="adj2" fmla="val 71552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Yatay</a:t>
            </a:r>
            <a:r>
              <a:rPr lang="tr-TR" sz="2800" b="1" i="1" dirty="0">
                <a:sym typeface="Comic Sans MS" pitchFamily="66" charset="0"/>
              </a:rPr>
              <a:t> yönde istediği kadar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Google Shape;335;p41"/>
          <p:cNvSpPr>
            <a:spLocks noChangeArrowheads="1"/>
          </p:cNvSpPr>
          <p:nvPr/>
        </p:nvSpPr>
        <p:spPr bwMode="auto">
          <a:xfrm>
            <a:off x="5580063" y="1484785"/>
            <a:ext cx="3384550" cy="2736304"/>
          </a:xfrm>
          <a:prstGeom prst="wedgeRoundRectCallout">
            <a:avLst>
              <a:gd name="adj1" fmla="val -9206"/>
              <a:gd name="adj2" fmla="val 70538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Dikey</a:t>
            </a:r>
            <a:r>
              <a:rPr lang="tr-TR" sz="2800" b="1" i="1" dirty="0">
                <a:sym typeface="Comic Sans MS" pitchFamily="66" charset="0"/>
              </a:rPr>
              <a:t> yönde istediği kadar gidebilir</a:t>
            </a:r>
            <a:r>
              <a:rPr lang="tr-TR" sz="2800" b="1" i="1" dirty="0">
                <a:latin typeface="Comic Sans MS" pitchFamily="66" charset="0"/>
                <a:sym typeface="Comic Sans MS" pitchFamily="66" charset="0"/>
              </a:rPr>
              <a:t>.</a:t>
            </a:r>
            <a:endParaRPr lang="tr-TR" sz="2800" b="1" i="1" dirty="0">
              <a:solidFill>
                <a:srgbClr val="FF0000"/>
              </a:solidFill>
              <a:latin typeface="Comic Sans MS" pitchFamily="66" charset="0"/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Google Shape;335;p41"/>
          <p:cNvSpPr>
            <a:spLocks noChangeArrowheads="1"/>
          </p:cNvSpPr>
          <p:nvPr/>
        </p:nvSpPr>
        <p:spPr bwMode="auto">
          <a:xfrm>
            <a:off x="5580063" y="1412776"/>
            <a:ext cx="3384550" cy="3168749"/>
          </a:xfrm>
          <a:prstGeom prst="wedgeRoundRectCallout">
            <a:avLst>
              <a:gd name="adj1" fmla="val -10077"/>
              <a:gd name="adj2" fmla="val 593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Yatay</a:t>
            </a:r>
            <a:r>
              <a:rPr lang="tr-TR" sz="2800" b="1" i="1" dirty="0">
                <a:sym typeface="Comic Sans MS" pitchFamily="66" charset="0"/>
              </a:rPr>
              <a:t> yönde istediği kadar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Google Shape;335;p41"/>
          <p:cNvSpPr>
            <a:spLocks noChangeArrowheads="1"/>
          </p:cNvSpPr>
          <p:nvPr/>
        </p:nvSpPr>
        <p:spPr bwMode="auto">
          <a:xfrm>
            <a:off x="5580063" y="1412777"/>
            <a:ext cx="3384550" cy="2880320"/>
          </a:xfrm>
          <a:prstGeom prst="wedgeRoundRectCallout">
            <a:avLst>
              <a:gd name="adj1" fmla="val -10077"/>
              <a:gd name="adj2" fmla="val 6757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Dikey</a:t>
            </a:r>
            <a:r>
              <a:rPr lang="tr-TR" sz="2800" b="1" i="1" dirty="0">
                <a:sym typeface="Comic Sans MS" pitchFamily="66" charset="0"/>
              </a:rPr>
              <a:t> yönde istediği kadar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Google Shape;335;p41"/>
          <p:cNvSpPr>
            <a:spLocks noChangeArrowheads="1"/>
          </p:cNvSpPr>
          <p:nvPr/>
        </p:nvSpPr>
        <p:spPr bwMode="auto">
          <a:xfrm>
            <a:off x="5580063" y="1484784"/>
            <a:ext cx="3384550" cy="3024335"/>
          </a:xfrm>
          <a:prstGeom prst="wedgeRoundRectCallout">
            <a:avLst>
              <a:gd name="adj1" fmla="val -8770"/>
              <a:gd name="adj2" fmla="val 6342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Kale, yolu üzerindeki taşların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üzerinden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 </a:t>
            </a:r>
            <a:r>
              <a:rPr lang="tr-TR" sz="2800" b="1" i="1" dirty="0">
                <a:sym typeface="Comic Sans MS" pitchFamily="66" charset="0"/>
              </a:rPr>
              <a:t>atlayamaz.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Google Shape;335;p41"/>
          <p:cNvSpPr>
            <a:spLocks noChangeArrowheads="1"/>
          </p:cNvSpPr>
          <p:nvPr/>
        </p:nvSpPr>
        <p:spPr bwMode="auto">
          <a:xfrm>
            <a:off x="5580063" y="1484785"/>
            <a:ext cx="3384550" cy="3024336"/>
          </a:xfrm>
          <a:prstGeom prst="wedgeRoundRectCallout">
            <a:avLst>
              <a:gd name="adj1" fmla="val -7899"/>
              <a:gd name="adj2" fmla="val 61966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Kale yolu üzerindeki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farklı renkteki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 </a:t>
            </a:r>
            <a:r>
              <a:rPr lang="tr-TR" sz="2800" b="1" i="1" dirty="0">
                <a:sym typeface="Comic Sans MS" pitchFamily="66" charset="0"/>
              </a:rPr>
              <a:t>bir taşı onun karesine gelerek alabilir.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5" name="14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8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Google Shape;335;p41"/>
          <p:cNvSpPr>
            <a:spLocks noChangeArrowheads="1"/>
          </p:cNvSpPr>
          <p:nvPr/>
        </p:nvSpPr>
        <p:spPr bwMode="auto">
          <a:xfrm>
            <a:off x="5580063" y="1412777"/>
            <a:ext cx="3384550" cy="2808312"/>
          </a:xfrm>
          <a:prstGeom prst="wedgeRoundRectCallout">
            <a:avLst>
              <a:gd name="adj1" fmla="val -10949"/>
              <a:gd name="adj2" fmla="val 7111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İşte böyle…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Alınan taş tahtanın dışına çıkartılır.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Google Shape;335;p41"/>
          <p:cNvSpPr>
            <a:spLocks noChangeArrowheads="1"/>
          </p:cNvSpPr>
          <p:nvPr/>
        </p:nvSpPr>
        <p:spPr bwMode="auto">
          <a:xfrm>
            <a:off x="5580063" y="1412777"/>
            <a:ext cx="3384550" cy="2952328"/>
          </a:xfrm>
          <a:prstGeom prst="wedgeRoundRectCallout">
            <a:avLst>
              <a:gd name="adj1" fmla="val -10077"/>
              <a:gd name="adj2" fmla="val 65201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Kale, </a:t>
            </a:r>
            <a:r>
              <a:rPr lang="tr-TR" sz="2800" b="1" i="1" dirty="0" smtClean="0">
                <a:sym typeface="Comic Sans MS" pitchFamily="66" charset="0"/>
              </a:rPr>
              <a:t>bulunduğu </a:t>
            </a:r>
            <a:r>
              <a:rPr lang="tr-TR" sz="2800" b="1" i="1" dirty="0">
                <a:sym typeface="Comic Sans MS" pitchFamily="66" charset="0"/>
              </a:rPr>
              <a:t>kareden </a:t>
            </a:r>
            <a:r>
              <a:rPr lang="tr-TR" sz="2800" b="1" i="1" dirty="0" smtClean="0">
                <a:sym typeface="Comic Sans MS" pitchFamily="66" charset="0"/>
              </a:rPr>
              <a:t>bir </a:t>
            </a:r>
            <a:r>
              <a:rPr lang="tr-TR" sz="2800" b="1" i="1" dirty="0">
                <a:sym typeface="Comic Sans MS" pitchFamily="66" charset="0"/>
              </a:rPr>
              <a:t>hamlede   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toplam</a:t>
            </a: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kaç farklı kareye </a:t>
            </a:r>
            <a:r>
              <a:rPr lang="tr-TR" sz="2800" b="1" i="1" dirty="0">
                <a:sym typeface="Comic Sans MS" pitchFamily="66" charset="0"/>
              </a:rPr>
              <a:t>gidebilir?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0949"/>
              <a:gd name="adj2" fmla="val 59038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Bulunduğu kareden, bir hamlede toplam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14 </a:t>
            </a:r>
            <a:r>
              <a:rPr lang="tr-TR" sz="2800" b="1" i="1" dirty="0">
                <a:sym typeface="Comic Sans MS" pitchFamily="66" charset="0"/>
              </a:rPr>
              <a:t>farklı kareye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0077"/>
              <a:gd name="adj2" fmla="val 5767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Kale, bulunduğu kareden         </a:t>
            </a:r>
            <a:endParaRPr lang="tr-TR" sz="2800" b="1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 </a:t>
            </a:r>
            <a:r>
              <a:rPr lang="tr-TR" sz="2800" b="1" i="1" dirty="0">
                <a:sym typeface="Comic Sans MS" pitchFamily="66" charset="0"/>
              </a:rPr>
              <a:t>bir hamlede   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toplam</a:t>
            </a: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kaç farklı kareye </a:t>
            </a:r>
            <a:r>
              <a:rPr lang="tr-TR" sz="2800" b="1" i="1" dirty="0">
                <a:sym typeface="Comic Sans MS" pitchFamily="66" charset="0"/>
              </a:rPr>
              <a:t>gidebilir?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10077"/>
              <a:gd name="adj2" fmla="val 5858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Bulunduğu kareden, bir hamlede toplam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10 </a:t>
            </a:r>
            <a:r>
              <a:rPr lang="tr-TR" sz="2800" b="1" i="1" dirty="0">
                <a:sym typeface="Comic Sans MS" pitchFamily="66" charset="0"/>
              </a:rPr>
              <a:t>farklı kareye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8334"/>
              <a:gd name="adj2" fmla="val 6085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Kale bulunduğu kareden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toplam</a:t>
            </a:r>
            <a:r>
              <a:rPr lang="tr-TR" sz="2800" b="1" i="1" dirty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kaç taşı </a:t>
            </a:r>
            <a:r>
              <a:rPr lang="tr-TR" sz="2800" b="1" i="1" dirty="0">
                <a:sym typeface="Comic Sans MS" pitchFamily="66" charset="0"/>
              </a:rPr>
              <a:t>görüyor?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9206"/>
              <a:gd name="adj2" fmla="val 6040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ym typeface="Comic Sans MS" pitchFamily="66" charset="0"/>
              </a:rPr>
              <a:t>Bulunduğu kareden alabileceği      </a:t>
            </a:r>
            <a:endParaRPr lang="tr-TR" sz="2800" b="1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 </a:t>
            </a:r>
            <a:r>
              <a:rPr lang="tr-TR" sz="2800" b="1" i="1" dirty="0">
                <a:solidFill>
                  <a:srgbClr val="FF0000"/>
                </a:solidFill>
                <a:sym typeface="Comic Sans MS" pitchFamily="66" charset="0"/>
              </a:rPr>
              <a:t>3 rakip taşı </a:t>
            </a:r>
            <a:r>
              <a:rPr lang="tr-TR" sz="2800" b="1" i="1" dirty="0">
                <a:sym typeface="Comic Sans MS" pitchFamily="66" charset="0"/>
              </a:rPr>
              <a:t>görüyor.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>
                <a:solidFill>
                  <a:schemeClr val="bg1"/>
                </a:solidFill>
                <a:sym typeface="Comic Sans MS" pitchFamily="66" charset="0"/>
              </a:rPr>
              <a:t>Hangisini alsak acaba?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9206"/>
              <a:gd name="adj2" fmla="val 5994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Kaleler </a:t>
            </a:r>
            <a:r>
              <a:rPr lang="tr-TR" sz="2800" b="1" i="1" dirty="0">
                <a:sym typeface="Comic Sans MS" pitchFamily="66" charset="0"/>
              </a:rPr>
              <a:t>ile     </a:t>
            </a:r>
            <a:endParaRPr lang="tr-TR" sz="2800" b="1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her 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hamlede       bir </a:t>
            </a:r>
            <a:r>
              <a:rPr lang="en-US" sz="2800" b="1" i="1" dirty="0">
                <a:solidFill>
                  <a:srgbClr val="C00000"/>
                </a:solidFill>
                <a:sym typeface="Comic Sans MS" pitchFamily="66" charset="0"/>
              </a:rPr>
              <a:t>p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i</a:t>
            </a:r>
            <a:r>
              <a:rPr lang="en-US" sz="2800" b="1" i="1" dirty="0">
                <a:solidFill>
                  <a:srgbClr val="C00000"/>
                </a:solidFill>
                <a:sym typeface="Comic Sans MS" pitchFamily="66" charset="0"/>
              </a:rPr>
              <a:t>yon</a:t>
            </a:r>
            <a:r>
              <a:rPr lang="tr-TR" sz="2800" b="1" i="1" dirty="0">
                <a:solidFill>
                  <a:srgbClr val="C00000"/>
                </a:solidFill>
                <a:sym typeface="Comic Sans MS" pitchFamily="66" charset="0"/>
              </a:rPr>
              <a:t>      </a:t>
            </a:r>
            <a:r>
              <a:rPr lang="tr-TR" sz="2800" b="1" i="1" dirty="0" smtClean="0">
                <a:sym typeface="Comic Sans MS" pitchFamily="66" charset="0"/>
              </a:rPr>
              <a:t>alarak tüm taşları toplayalım.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-7899"/>
              <a:gd name="adj2" fmla="val 6131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Sırayla oynanır.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b="1" i="1" dirty="0" smtClean="0">
              <a:solidFill>
                <a:srgbClr val="C00000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Bir beyaz,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olidFill>
                  <a:srgbClr val="C00000"/>
                </a:solidFill>
                <a:sym typeface="Comic Sans MS" pitchFamily="66" charset="0"/>
              </a:rPr>
              <a:t>bir siyah…</a:t>
            </a:r>
          </a:p>
        </p:txBody>
      </p:sp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2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0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56651" y="4653136"/>
            <a:ext cx="760854" cy="210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Google Shape;203;p26"/>
          <p:cNvSpPr>
            <a:spLocks noChangeArrowheads="1"/>
          </p:cNvSpPr>
          <p:nvPr/>
        </p:nvSpPr>
        <p:spPr bwMode="auto">
          <a:xfrm>
            <a:off x="323528" y="1468177"/>
            <a:ext cx="5257800" cy="4824536"/>
          </a:xfrm>
          <a:prstGeom prst="wedgeRoundRectCallout">
            <a:avLst>
              <a:gd name="adj1" fmla="val 62894"/>
              <a:gd name="adj2" fmla="val -2289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>
                <a:solidFill>
                  <a:srgbClr val="C00000"/>
                </a:solidFill>
                <a:sym typeface="Comic Sans MS" pitchFamily="66" charset="0"/>
              </a:rPr>
              <a:t>Unutmayınız…</a:t>
            </a:r>
            <a:endParaRPr lang="tr-TR" sz="3600" dirty="0">
              <a:solidFill>
                <a:srgbClr val="C00000"/>
              </a:solidFill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>
                <a:sym typeface="Comic Sans MS" pitchFamily="66" charset="0"/>
              </a:rPr>
              <a:t>* Kale, yatay ve dikey hareket eder.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>
                <a:sym typeface="Comic Sans MS" pitchFamily="66" charset="0"/>
              </a:rPr>
              <a:t>* Yolu üzerindeki rakip bir taşı alabilir.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>
                <a:sym typeface="Comic Sans MS" pitchFamily="66" charset="0"/>
              </a:rPr>
              <a:t>* Taşların üzerinden atlayamaz.</a:t>
            </a:r>
            <a:endParaRPr lang="en-US" sz="3600" b="1" i="1" dirty="0">
              <a:sym typeface="Comic Sans MS" pitchFamily="66" charset="0"/>
            </a:endParaRPr>
          </a:p>
        </p:txBody>
      </p:sp>
      <p:pic>
        <p:nvPicPr>
          <p:cNvPr id="1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868144" y="2188257"/>
            <a:ext cx="1649438" cy="4553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Küp"/>
          <p:cNvSpPr/>
          <p:nvPr/>
        </p:nvSpPr>
        <p:spPr>
          <a:xfrm>
            <a:off x="1042988" y="1268413"/>
            <a:ext cx="6913562" cy="720725"/>
          </a:xfrm>
          <a:prstGeom prst="cube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Alıştırmalar</a:t>
            </a:r>
            <a:endParaRPr lang="tr-TR" b="1" i="1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10 Grup"/>
          <p:cNvGrpSpPr/>
          <p:nvPr/>
        </p:nvGrpSpPr>
        <p:grpSpPr>
          <a:xfrm>
            <a:off x="1071303" y="2204864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" name="6 Küp">
              <a:hlinkClick r:id="rId3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9" name="8 Metin kutusu">
              <a:hlinkClick r:id="rId3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1. SORU</a:t>
              </a:r>
            </a:p>
          </p:txBody>
        </p:sp>
      </p:grpSp>
      <p:grpSp>
        <p:nvGrpSpPr>
          <p:cNvPr id="3" name="47 Grup"/>
          <p:cNvGrpSpPr/>
          <p:nvPr/>
        </p:nvGrpSpPr>
        <p:grpSpPr>
          <a:xfrm>
            <a:off x="1043608" y="2996953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9" name="48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0" name="49 Metin kutusu">
              <a:hlinkClick r:id="rId4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2. SORU</a:t>
              </a:r>
            </a:p>
          </p:txBody>
        </p:sp>
      </p:grpSp>
      <p:grpSp>
        <p:nvGrpSpPr>
          <p:cNvPr id="4" name="50 Grup"/>
          <p:cNvGrpSpPr/>
          <p:nvPr/>
        </p:nvGrpSpPr>
        <p:grpSpPr>
          <a:xfrm>
            <a:off x="1071303" y="3789040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2" name="5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3" name="52 Metin kutusu">
              <a:hlinkClick r:id="rId5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3. SORU </a:t>
              </a:r>
            </a:p>
          </p:txBody>
        </p:sp>
      </p:grpSp>
      <p:grpSp>
        <p:nvGrpSpPr>
          <p:cNvPr id="5" name="53 Grup"/>
          <p:cNvGrpSpPr/>
          <p:nvPr/>
        </p:nvGrpSpPr>
        <p:grpSpPr>
          <a:xfrm>
            <a:off x="1043608" y="4581129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5" name="54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6" name="55 Metin kutusu">
              <a:hlinkClick r:id="rId6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4. SORU</a:t>
              </a:r>
              <a:endParaRPr lang="tr-TR" sz="1800" b="1" i="1" dirty="0"/>
            </a:p>
          </p:txBody>
        </p:sp>
      </p:grpSp>
      <p:grpSp>
        <p:nvGrpSpPr>
          <p:cNvPr id="8" name="56 Grup"/>
          <p:cNvGrpSpPr/>
          <p:nvPr/>
        </p:nvGrpSpPr>
        <p:grpSpPr>
          <a:xfrm>
            <a:off x="1043608" y="5373216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8" name="5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9" name="58 Metin kutusu">
              <a:hlinkClick r:id="rId7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5. SORU</a:t>
              </a:r>
            </a:p>
          </p:txBody>
        </p:sp>
      </p:grpSp>
      <p:grpSp>
        <p:nvGrpSpPr>
          <p:cNvPr id="10" name="59 Grup"/>
          <p:cNvGrpSpPr/>
          <p:nvPr/>
        </p:nvGrpSpPr>
        <p:grpSpPr>
          <a:xfrm>
            <a:off x="5463791" y="2204864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1" name="6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2" name="61 Metin kutusu">
              <a:hlinkClick r:id="rId8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6. SORU</a:t>
              </a:r>
            </a:p>
          </p:txBody>
        </p:sp>
      </p:grpSp>
      <p:grpSp>
        <p:nvGrpSpPr>
          <p:cNvPr id="11" name="62 Grup"/>
          <p:cNvGrpSpPr/>
          <p:nvPr/>
        </p:nvGrpSpPr>
        <p:grpSpPr>
          <a:xfrm>
            <a:off x="5436096" y="2996953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4" name="6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5" name="64 Metin kutusu">
              <a:hlinkClick r:id="rId9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7. SORU</a:t>
              </a:r>
            </a:p>
          </p:txBody>
        </p:sp>
      </p:grpSp>
      <p:grpSp>
        <p:nvGrpSpPr>
          <p:cNvPr id="12" name="65 Grup"/>
          <p:cNvGrpSpPr/>
          <p:nvPr/>
        </p:nvGrpSpPr>
        <p:grpSpPr>
          <a:xfrm>
            <a:off x="5463791" y="3789040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7" name="6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8" name="67 Metin kutusu">
              <a:hlinkClick r:id="rId10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8. SORU</a:t>
              </a:r>
            </a:p>
          </p:txBody>
        </p:sp>
      </p:grpSp>
      <p:grpSp>
        <p:nvGrpSpPr>
          <p:cNvPr id="13" name="68 Grup"/>
          <p:cNvGrpSpPr/>
          <p:nvPr/>
        </p:nvGrpSpPr>
        <p:grpSpPr>
          <a:xfrm>
            <a:off x="5436096" y="4581129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0" name="6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1" name="70 Metin kutusu">
              <a:hlinkClick r:id="rId11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9. SORU</a:t>
              </a:r>
            </a:p>
          </p:txBody>
        </p:sp>
      </p:grpSp>
      <p:grpSp>
        <p:nvGrpSpPr>
          <p:cNvPr id="14" name="71 Grup"/>
          <p:cNvGrpSpPr/>
          <p:nvPr/>
        </p:nvGrpSpPr>
        <p:grpSpPr>
          <a:xfrm>
            <a:off x="5436096" y="5373216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3" name="7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4" name="73 Metin kutusu">
              <a:hlinkClick r:id="rId12" action="ppaction://hlinksldjump"/>
            </p:cNvPr>
            <p:cNvSpPr txBox="1"/>
            <p:nvPr/>
          </p:nvSpPr>
          <p:spPr>
            <a:xfrm>
              <a:off x="292785" y="2756830"/>
              <a:ext cx="2078707" cy="533481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10. SORU</a:t>
              </a:r>
            </a:p>
          </p:txBody>
        </p:sp>
      </p:grpSp>
      <p:pic>
        <p:nvPicPr>
          <p:cNvPr id="37" name="9 Resim" descr="King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 bwMode="auto">
          <a:xfrm>
            <a:off x="3995936" y="2828830"/>
            <a:ext cx="921745" cy="2544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40 Resim" descr="TSF Eğitim Kuruku Banner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Veziri </a:t>
              </a:r>
              <a:r>
                <a:rPr lang="tr-TR" sz="2000" b="1" i="1" dirty="0" smtClean="0"/>
                <a:t>alır</a:t>
              </a:r>
              <a:r>
                <a:rPr lang="tr-TR" sz="2000" b="1" dirty="0">
                  <a:latin typeface="Comic Sans MS" pitchFamily="66" charset="0"/>
                </a:rPr>
                <a:t>.</a:t>
              </a:r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Atı alır.</a:t>
              </a:r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Piyonu alır.</a:t>
              </a:r>
            </a:p>
          </p:txBody>
        </p:sp>
      </p:grpSp>
      <p:grpSp>
        <p:nvGrpSpPr>
          <p:cNvPr id="5" name="24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d) Fili alır.</a:t>
              </a:r>
            </a:p>
          </p:txBody>
        </p:sp>
      </p:grpSp>
      <p:grpSp>
        <p:nvGrpSpPr>
          <p:cNvPr id="32817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Beyaz kale,                      bir hamlede                       hangi taşı alır?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1. SORU</a:t>
              </a:r>
            </a:p>
          </p:txBody>
        </p:sp>
      </p:grpSp>
      <p:pic>
        <p:nvPicPr>
          <p:cNvPr id="23" name="22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3" name="22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4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14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1.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7" name="16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8" name="1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0" name="19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Veziri alır.</a:t>
              </a:r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Atı alır.</a:t>
              </a:r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Fili alır.</a:t>
              </a:r>
            </a:p>
          </p:txBody>
        </p:sp>
      </p:grpSp>
      <p:grpSp>
        <p:nvGrpSpPr>
          <p:cNvPr id="3384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Beyaz kale,                      bir hamlede                       hangi taşı alır?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2. SORU</a:t>
              </a:r>
            </a:p>
          </p:txBody>
        </p:sp>
      </p:grpSp>
      <p:pic>
        <p:nvPicPr>
          <p:cNvPr id="23" name="22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2.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2</a:t>
              </a:r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3</a:t>
              </a:r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4</a:t>
              </a:r>
            </a:p>
          </p:txBody>
        </p:sp>
      </p:grpSp>
      <p:grpSp>
        <p:nvGrpSpPr>
          <p:cNvPr id="5" name="24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d) 5</a:t>
              </a:r>
            </a:p>
          </p:txBody>
        </p:sp>
      </p:grpSp>
      <p:grpSp>
        <p:nvGrpSpPr>
          <p:cNvPr id="3486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Kale, en az                   kaç hamle sonra                       çileği 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>
                  <a:latin typeface="Comic Sans MS" pitchFamily="66" charset="0"/>
                </a:rPr>
                <a:t>3</a:t>
              </a:r>
              <a:r>
                <a:rPr lang="tr-TR" sz="2000" b="1" i="1" dirty="0"/>
                <a:t>. SORU</a:t>
              </a:r>
            </a:p>
          </p:txBody>
        </p:sp>
      </p:grpSp>
      <p:pic>
        <p:nvPicPr>
          <p:cNvPr id="34866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32363" y="2133600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23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3.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3</a:t>
              </a:r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4</a:t>
              </a:r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5</a:t>
              </a:r>
            </a:p>
          </p:txBody>
        </p:sp>
      </p:grpSp>
      <p:grpSp>
        <p:nvGrpSpPr>
          <p:cNvPr id="5" name="24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d) 6</a:t>
              </a:r>
            </a:p>
          </p:txBody>
        </p:sp>
      </p:grpSp>
      <p:grpSp>
        <p:nvGrpSpPr>
          <p:cNvPr id="35889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Kale, en az </a:t>
              </a:r>
              <a:endParaRPr lang="tr-TR" sz="2000" b="1" i="1" dirty="0" smtClean="0"/>
            </a:p>
            <a:p>
              <a:pPr algn="ctr">
                <a:defRPr/>
              </a:pPr>
              <a:r>
                <a:rPr lang="tr-TR" sz="2000" b="1" i="1" dirty="0" smtClean="0"/>
                <a:t>kaç </a:t>
              </a:r>
              <a:r>
                <a:rPr lang="tr-TR" sz="2000" b="1" i="1" dirty="0"/>
                <a:t>hamle sonra                 çileği 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4. SORU</a:t>
              </a:r>
            </a:p>
          </p:txBody>
        </p:sp>
      </p:grpSp>
      <p:pic>
        <p:nvPicPr>
          <p:cNvPr id="35890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650" y="5661025"/>
            <a:ext cx="4492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23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4.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5</a:t>
              </a:r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4</a:t>
              </a:r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3</a:t>
              </a:r>
            </a:p>
          </p:txBody>
        </p:sp>
      </p:grpSp>
      <p:grpSp>
        <p:nvGrpSpPr>
          <p:cNvPr id="5" name="24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d) 2</a:t>
              </a:r>
            </a:p>
          </p:txBody>
        </p:sp>
      </p:grpSp>
      <p:grpSp>
        <p:nvGrpSpPr>
          <p:cNvPr id="3691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Kale, en </a:t>
              </a:r>
              <a:r>
                <a:rPr lang="tr-TR" sz="2000" b="1" i="1" dirty="0" smtClean="0"/>
                <a:t>az</a:t>
              </a:r>
            </a:p>
            <a:p>
              <a:pPr algn="ctr">
                <a:defRPr/>
              </a:pPr>
              <a:r>
                <a:rPr lang="tr-TR" sz="2000" b="1" i="1" dirty="0" smtClean="0"/>
                <a:t> </a:t>
              </a:r>
              <a:r>
                <a:rPr lang="tr-TR" sz="2000" b="1" i="1" dirty="0"/>
                <a:t>kaç hamle sonra                 çileği 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5. SORU</a:t>
              </a:r>
            </a:p>
          </p:txBody>
        </p:sp>
      </p:grpSp>
      <p:pic>
        <p:nvPicPr>
          <p:cNvPr id="36914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650" y="5661025"/>
            <a:ext cx="449263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23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5.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5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6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7</a:t>
              </a:r>
              <a:endParaRPr lang="tr-TR" sz="2000" b="1" i="1" dirty="0"/>
            </a:p>
          </p:txBody>
        </p:sp>
      </p:grpSp>
      <p:grpSp>
        <p:nvGrpSpPr>
          <p:cNvPr id="5" name="24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d</a:t>
              </a:r>
              <a:r>
                <a:rPr lang="tr-TR" sz="2000" b="1" i="1" dirty="0" smtClean="0"/>
                <a:t>) 8</a:t>
              </a:r>
              <a:endParaRPr lang="tr-TR" sz="2000" b="1" i="1" dirty="0"/>
            </a:p>
          </p:txBody>
        </p:sp>
      </p:grpSp>
      <p:grpSp>
        <p:nvGrpSpPr>
          <p:cNvPr id="37937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dirty="0" smtClean="0">
                  <a:latin typeface="Comic Sans MS" pitchFamily="66" charset="0"/>
                </a:rPr>
                <a:t>Kale her hamlede taş alırsa, en fazla kaç çilek toplar?</a:t>
              </a:r>
              <a:endParaRPr lang="tr-TR" sz="2000" b="1" dirty="0">
                <a:latin typeface="Comic Sans MS" pitchFamily="66" charset="0"/>
              </a:endParaRP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6. SORU</a:t>
              </a:r>
            </a:p>
          </p:txBody>
        </p:sp>
      </p:grpSp>
      <p:pic>
        <p:nvPicPr>
          <p:cNvPr id="37938" name="28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913" y="3860800"/>
            <a:ext cx="503237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39" name="30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60032" y="1484784"/>
            <a:ext cx="50323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0" name="31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35896" y="4437112"/>
            <a:ext cx="503238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1" name="3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60032" y="4437112"/>
            <a:ext cx="50323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2" name="33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60032" y="5589240"/>
            <a:ext cx="50323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3" name="34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83768" y="4437112"/>
            <a:ext cx="50323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4" name="35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9338" y="2636838"/>
            <a:ext cx="5048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5" name="36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640" y="1484784"/>
            <a:ext cx="5048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6" name="37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576" y="2060848"/>
            <a:ext cx="503238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947" name="38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31640" y="2060848"/>
            <a:ext cx="503238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35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576" y="5013176"/>
            <a:ext cx="5048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35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907704" y="5013176"/>
            <a:ext cx="504825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35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6.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3</a:t>
              </a:r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dirty="0">
                  <a:latin typeface="Comic Sans MS" pitchFamily="66" charset="0"/>
                </a:rPr>
                <a:t>b</a:t>
              </a:r>
              <a:r>
                <a:rPr lang="tr-TR" sz="2000" b="1" i="1" dirty="0"/>
                <a:t>) 5</a:t>
              </a:r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7</a:t>
              </a:r>
            </a:p>
          </p:txBody>
        </p:sp>
      </p:grpSp>
      <p:grpSp>
        <p:nvGrpSpPr>
          <p:cNvPr id="5" name="24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d) 9</a:t>
              </a:r>
            </a:p>
          </p:txBody>
        </p:sp>
      </p:grpSp>
      <p:grpSp>
        <p:nvGrpSpPr>
          <p:cNvPr id="3896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Kale bir hamlede    kaç farklı kareye gidebilir?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7. SORU</a:t>
              </a:r>
            </a:p>
          </p:txBody>
        </p:sp>
      </p:grpSp>
      <p:pic>
        <p:nvPicPr>
          <p:cNvPr id="23" name="22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7.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dirty="0">
                  <a:latin typeface="Comic Sans MS" pitchFamily="66" charset="0"/>
                </a:rPr>
                <a:t>a</a:t>
              </a:r>
              <a:r>
                <a:rPr lang="tr-TR" sz="2000" b="1" i="1" dirty="0"/>
                <a:t>) Beyaz kale</a:t>
              </a:r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Siyah kale</a:t>
              </a:r>
            </a:p>
          </p:txBody>
        </p:sp>
      </p:grpSp>
      <p:grpSp>
        <p:nvGrpSpPr>
          <p:cNvPr id="3998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Hangi kale bir hamlede daha fazla kareye gidebilir?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8. SORU</a:t>
              </a:r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8.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Beyaz kale</a:t>
              </a:r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Siyah kale</a:t>
              </a:r>
            </a:p>
          </p:txBody>
        </p:sp>
      </p:grpSp>
      <p:grpSp>
        <p:nvGrpSpPr>
          <p:cNvPr id="41008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Hangi renkteki kale </a:t>
              </a:r>
              <a:r>
                <a:rPr lang="tr-TR" sz="2000" b="1" i="1" dirty="0"/>
                <a:t>bir hamlede </a:t>
              </a:r>
              <a:endParaRPr lang="tr-TR" sz="2000" b="1" i="1" dirty="0" smtClean="0"/>
            </a:p>
            <a:p>
              <a:pPr algn="ctr">
                <a:defRPr/>
              </a:pPr>
              <a:r>
                <a:rPr lang="tr-TR" sz="2000" b="1" i="1" dirty="0" smtClean="0"/>
                <a:t>taş </a:t>
              </a:r>
              <a:r>
                <a:rPr lang="tr-TR" sz="2000" b="1" i="1" dirty="0"/>
                <a:t>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9. 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9.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2</a:t>
              </a:r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3</a:t>
              </a:r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4</a:t>
              </a:r>
            </a:p>
          </p:txBody>
        </p:sp>
      </p:grpSp>
      <p:grpSp>
        <p:nvGrpSpPr>
          <p:cNvPr id="5" name="24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d) 5</a:t>
              </a:r>
            </a:p>
          </p:txBody>
        </p:sp>
      </p:grpSp>
      <p:grpSp>
        <p:nvGrpSpPr>
          <p:cNvPr id="4203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Toplam kaç kale            </a:t>
              </a:r>
              <a:r>
                <a:rPr lang="tr-TR" sz="2000" b="1" i="1" dirty="0" smtClean="0"/>
                <a:t>piyonu görüyor?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372200" y="1484784"/>
              <a:ext cx="1512168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10. SORU</a:t>
              </a:r>
            </a:p>
          </p:txBody>
        </p:sp>
      </p:grpSp>
      <p:pic>
        <p:nvPicPr>
          <p:cNvPr id="23" name="22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6" name="15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7" name="16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8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18 Metin kutusu">
              <a:hlinkClick r:id="rId6" action="ppaction://hlinksldjump"/>
            </p:cNvPr>
            <p:cNvSpPr txBox="1"/>
            <p:nvPr/>
          </p:nvSpPr>
          <p:spPr bwMode="auto">
            <a:xfrm>
              <a:off x="5809198" y="1268760"/>
              <a:ext cx="2934009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10.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20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3" name="2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Google Shape;203;p26"/>
          <p:cNvSpPr>
            <a:spLocks noChangeArrowheads="1"/>
          </p:cNvSpPr>
          <p:nvPr/>
        </p:nvSpPr>
        <p:spPr bwMode="auto">
          <a:xfrm>
            <a:off x="1115616" y="1844824"/>
            <a:ext cx="4824413" cy="2304256"/>
          </a:xfrm>
          <a:prstGeom prst="wedgeRoundRectCallout">
            <a:avLst>
              <a:gd name="adj1" fmla="val 72877"/>
              <a:gd name="adj2" fmla="val -2389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>
                <a:sym typeface="Comic Sans MS" pitchFamily="66" charset="0"/>
              </a:rPr>
              <a:t>Dersimiz bitti.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 smtClean="0">
                <a:solidFill>
                  <a:srgbClr val="FF0000"/>
                </a:solidFill>
                <a:sym typeface="Comic Sans MS" pitchFamily="66" charset="0"/>
              </a:rPr>
              <a:t>HOŞÇAKALIN</a:t>
            </a:r>
            <a:r>
              <a:rPr lang="tr-TR" sz="4000" b="1" i="1" dirty="0">
                <a:solidFill>
                  <a:srgbClr val="FF0000"/>
                </a:solidFill>
                <a:sym typeface="Comic Sans MS" pitchFamily="66" charset="0"/>
              </a:rPr>
              <a:t>…</a:t>
            </a:r>
            <a:endParaRPr lang="tr-TR" sz="4000" b="1" dirty="0">
              <a:solidFill>
                <a:srgbClr val="FF0000"/>
              </a:solidFill>
            </a:endParaRPr>
          </a:p>
        </p:txBody>
      </p:sp>
      <p:pic>
        <p:nvPicPr>
          <p:cNvPr id="9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44208" y="1828889"/>
            <a:ext cx="1779625" cy="4912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6 Grup"/>
          <p:cNvGrpSpPr/>
          <p:nvPr/>
        </p:nvGrpSpPr>
        <p:grpSpPr>
          <a:xfrm>
            <a:off x="5436200" y="5661248"/>
            <a:ext cx="936000" cy="1080120"/>
            <a:chOff x="5436200" y="5661248"/>
            <a:chExt cx="936000" cy="1080120"/>
          </a:xfrm>
        </p:grpSpPr>
        <p:sp>
          <p:nvSpPr>
            <p:cNvPr id="8" name="7 Komut Düğmesi: Bitiş">
              <a:hlinkClick r:id="" action="ppaction://hlinkshowjump?jump=endshow" highlightClick="1"/>
            </p:cNvPr>
            <p:cNvSpPr/>
            <p:nvPr/>
          </p:nvSpPr>
          <p:spPr>
            <a:xfrm>
              <a:off x="5436200" y="5974568"/>
              <a:ext cx="936000" cy="766800"/>
            </a:xfrm>
            <a:prstGeom prst="actionButtonEnd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5579469" y="5661248"/>
              <a:ext cx="6639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ÇIKIŞ</a:t>
              </a:r>
              <a:endParaRPr lang="tr-TR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4211960" y="5661248"/>
            <a:ext cx="936000" cy="1080120"/>
            <a:chOff x="4211960" y="5661248"/>
            <a:chExt cx="936000" cy="1080120"/>
          </a:xfrm>
        </p:grpSpPr>
        <p:sp>
          <p:nvSpPr>
            <p:cNvPr id="13" name="12 Komut Düğmesi: Başlangıç">
              <a:hlinkClick r:id="" action="ppaction://hlinkshowjump?jump=firstslide" highlightClick="1"/>
            </p:cNvPr>
            <p:cNvSpPr/>
            <p:nvPr/>
          </p:nvSpPr>
          <p:spPr>
            <a:xfrm>
              <a:off x="4211960" y="5974568"/>
              <a:ext cx="936000" cy="766800"/>
            </a:xfrm>
            <a:prstGeom prst="actionButtonBeginning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4351169" y="5661248"/>
              <a:ext cx="673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GİRİŞ</a:t>
              </a:r>
              <a:endParaRPr lang="tr-TR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1543</TotalTime>
  <Words>1523</Words>
  <Application>Microsoft Office PowerPoint</Application>
  <PresentationFormat>Ekran Gösterisi (4:3)</PresentationFormat>
  <Paragraphs>908</Paragraphs>
  <Slides>51</Slides>
  <Notes>51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51</vt:i4>
      </vt:variant>
    </vt:vector>
  </HeadingPairs>
  <TitlesOfParts>
    <vt:vector size="59" baseType="lpstr">
      <vt:lpstr>Wingdings</vt:lpstr>
      <vt:lpstr>Calibri</vt:lpstr>
      <vt:lpstr>Comic Sans MS</vt:lpstr>
      <vt:lpstr>Constantia</vt:lpstr>
      <vt:lpstr>Noto Sans Symbols</vt:lpstr>
      <vt:lpstr>Arial</vt:lpstr>
      <vt:lpstr>Wingdings 2</vt:lpstr>
      <vt:lpstr>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Ogretmen</dc:creator>
  <cp:lastModifiedBy>LenovoL340</cp:lastModifiedBy>
  <cp:revision>121</cp:revision>
  <dcterms:modified xsi:type="dcterms:W3CDTF">2020-01-03T08:31:20Z</dcterms:modified>
</cp:coreProperties>
</file>