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39"/>
  </p:notesMasterIdLst>
  <p:sldIdLst>
    <p:sldId id="423" r:id="rId2"/>
    <p:sldId id="419" r:id="rId3"/>
    <p:sldId id="420" r:id="rId4"/>
    <p:sldId id="421" r:id="rId5"/>
    <p:sldId id="422" r:id="rId6"/>
    <p:sldId id="257" r:id="rId7"/>
    <p:sldId id="325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407" r:id="rId17"/>
    <p:sldId id="408" r:id="rId18"/>
    <p:sldId id="409" r:id="rId19"/>
    <p:sldId id="410" r:id="rId20"/>
    <p:sldId id="351" r:id="rId21"/>
    <p:sldId id="352" r:id="rId22"/>
    <p:sldId id="411" r:id="rId23"/>
    <p:sldId id="354" r:id="rId24"/>
    <p:sldId id="412" r:id="rId25"/>
    <p:sldId id="355" r:id="rId26"/>
    <p:sldId id="413" r:id="rId27"/>
    <p:sldId id="357" r:id="rId28"/>
    <p:sldId id="414" r:id="rId29"/>
    <p:sldId id="359" r:id="rId30"/>
    <p:sldId id="415" r:id="rId31"/>
    <p:sldId id="360" r:id="rId32"/>
    <p:sldId id="416" r:id="rId33"/>
    <p:sldId id="361" r:id="rId34"/>
    <p:sldId id="417" r:id="rId35"/>
    <p:sldId id="377" r:id="rId36"/>
    <p:sldId id="373" r:id="rId37"/>
    <p:sldId id="363" r:id="rId3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Comic Sans MS" panose="030F0702030302020204" pitchFamily="66" charset="0"/>
      <p:regular r:id="rId44"/>
      <p:bold r:id="rId45"/>
      <p:italic r:id="rId46"/>
      <p:boldItalic r:id="rId47"/>
    </p:embeddedFont>
    <p:embeddedFont>
      <p:font typeface="Constantia" panose="02030602050306030303" pitchFamily="18" charset="0"/>
      <p:regular r:id="rId48"/>
      <p:bold r:id="rId49"/>
      <p:italic r:id="rId50"/>
      <p:boldItalic r:id="rId51"/>
    </p:embeddedFont>
    <p:embeddedFont>
      <p:font typeface="Wingdings 2" panose="05020102010507070707" pitchFamily="18" charset="2"/>
      <p:regular r:id="rId52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9219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9219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0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21.xml"/><Relationship Id="rId7" Type="http://schemas.openxmlformats.org/officeDocument/2006/relationships/slide" Target="slide29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7.xml"/><Relationship Id="rId11" Type="http://schemas.openxmlformats.org/officeDocument/2006/relationships/image" Target="../media/image5.png"/><Relationship Id="rId5" Type="http://schemas.openxmlformats.org/officeDocument/2006/relationships/slide" Target="slide25.xml"/><Relationship Id="rId10" Type="http://schemas.openxmlformats.org/officeDocument/2006/relationships/slide" Target="slide35.xml"/><Relationship Id="rId4" Type="http://schemas.openxmlformats.org/officeDocument/2006/relationships/slide" Target="slide23.xml"/><Relationship Id="rId9" Type="http://schemas.openxmlformats.org/officeDocument/2006/relationships/slide" Target="slide3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2.jpeg"/><Relationship Id="rId7" Type="http://schemas.openxmlformats.org/officeDocument/2006/relationships/slide" Target="slide2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3.xml"/><Relationship Id="rId4" Type="http://schemas.openxmlformats.org/officeDocument/2006/relationships/slide" Target="slide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6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5" Type="http://schemas.openxmlformats.org/officeDocument/2006/relationships/audio" Target="../media/audio1.wav"/><Relationship Id="rId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7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8.xml"/><Relationship Id="rId5" Type="http://schemas.openxmlformats.org/officeDocument/2006/relationships/audio" Target="../media/audio1.wav"/><Relationship Id="rId4" Type="http://schemas.openxmlformats.org/officeDocument/2006/relationships/slide" Target="slide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1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5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5" Type="http://schemas.openxmlformats.org/officeDocument/2006/relationships/audio" Target="../media/audio1.wav"/><Relationship Id="rId4" Type="http://schemas.openxmlformats.org/officeDocument/2006/relationships/slide" Target="slide3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6" name="15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7" name="16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1 / Tahta ve Taşlar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1 Metin kutusu"/>
          <p:cNvSpPr txBox="1">
            <a:spLocks noChangeArrowheads="1"/>
          </p:cNvSpPr>
          <p:nvPr/>
        </p:nvSpPr>
        <p:spPr bwMode="auto">
          <a:xfrm>
            <a:off x="179388" y="1412875"/>
            <a:ext cx="87852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200" b="1" dirty="0" smtClean="0">
                <a:latin typeface="Arial" pitchFamily="34" charset="0"/>
              </a:rPr>
              <a:t>Sınıf</a:t>
            </a:r>
            <a:r>
              <a:rPr lang="tr-TR" sz="2200" b="1" dirty="0">
                <a:latin typeface="Arial" pitchFamily="34" charset="0"/>
              </a:rPr>
              <a:t>:</a:t>
            </a:r>
            <a:r>
              <a:rPr lang="tr-TR" sz="2200" dirty="0">
                <a:latin typeface="Arial" pitchFamily="34" charset="0"/>
              </a:rPr>
              <a:t> 1.Sınıflar</a:t>
            </a:r>
          </a:p>
          <a:p>
            <a:r>
              <a:rPr lang="tr-TR" sz="2200" b="1" dirty="0">
                <a:latin typeface="Arial" pitchFamily="34" charset="0"/>
              </a:rPr>
              <a:t>Konu</a:t>
            </a:r>
            <a:r>
              <a:rPr lang="tr-TR" sz="2200" dirty="0">
                <a:latin typeface="Arial" pitchFamily="34" charset="0"/>
              </a:rPr>
              <a:t>: </a:t>
            </a:r>
            <a:r>
              <a:rPr lang="tr-TR" sz="2200" dirty="0" smtClean="0">
                <a:latin typeface="Arial" pitchFamily="34" charset="0"/>
              </a:rPr>
              <a:t>Tahta ve taşlar</a:t>
            </a:r>
            <a:endParaRPr lang="tr-TR" sz="2200" dirty="0">
              <a:latin typeface="Arial" pitchFamily="34" charset="0"/>
            </a:endParaRPr>
          </a:p>
          <a:p>
            <a:r>
              <a:rPr lang="tr-TR" sz="2200" b="1" dirty="0">
                <a:latin typeface="Arial" pitchFamily="34" charset="0"/>
              </a:rPr>
              <a:t>Süre:</a:t>
            </a:r>
            <a:r>
              <a:rPr lang="tr-TR" sz="2200" dirty="0">
                <a:latin typeface="Arial" pitchFamily="34" charset="0"/>
              </a:rPr>
              <a:t> 40 dakika</a:t>
            </a:r>
          </a:p>
          <a:p>
            <a:r>
              <a:rPr lang="tr-TR" sz="2200" b="1" dirty="0">
                <a:latin typeface="Arial" pitchFamily="34" charset="0"/>
              </a:rPr>
              <a:t>Kazanımlar: </a:t>
            </a:r>
            <a:endParaRPr lang="tr-TR" sz="2200" b="1" dirty="0" smtClean="0">
              <a:latin typeface="Arial" pitchFamily="34" charset="0"/>
            </a:endParaRPr>
          </a:p>
          <a:p>
            <a:r>
              <a:rPr lang="tr-TR" sz="2200" dirty="0" smtClean="0">
                <a:latin typeface="Arial" pitchFamily="34" charset="0"/>
              </a:rPr>
              <a:t>* Satranç oyununu ve tahtasını tanır. </a:t>
            </a:r>
          </a:p>
          <a:p>
            <a:r>
              <a:rPr lang="tr-TR" sz="2200" dirty="0" smtClean="0">
                <a:latin typeface="Arial" pitchFamily="34" charset="0"/>
              </a:rPr>
              <a:t>Satranç oyunu hakkında genel bilgi verilir. Satranç tahtasının; yatay, dikey, çapraz, kenar, köşelerine ve şeklinin kare olduğuna dikkat çekilir. Öğrencilerden satranç tahtasının zemin karelerindeki açık, koyu kavramlarını fark etmeleri beklenir. Başlangıç aşamasındaki satranç kurallarını bilir.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1 Metin kutusu"/>
          <p:cNvSpPr txBox="1">
            <a:spLocks noChangeArrowheads="1"/>
          </p:cNvSpPr>
          <p:nvPr/>
        </p:nvSpPr>
        <p:spPr bwMode="auto">
          <a:xfrm>
            <a:off x="179388" y="1412875"/>
            <a:ext cx="8785225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tr-TR" sz="2200" dirty="0" smtClean="0">
              <a:latin typeface="Arial" pitchFamily="34" charset="0"/>
            </a:endParaRPr>
          </a:p>
          <a:p>
            <a:r>
              <a:rPr lang="tr-TR" sz="2200" dirty="0" smtClean="0">
                <a:latin typeface="Arial" pitchFamily="34" charset="0"/>
              </a:rPr>
              <a:t>* Satranç taşlarını başlangıç konumunda dizer. </a:t>
            </a:r>
          </a:p>
          <a:p>
            <a:r>
              <a:rPr lang="tr-TR" sz="2200" dirty="0" smtClean="0">
                <a:latin typeface="Arial" pitchFamily="34" charset="0"/>
              </a:rPr>
              <a:t>Öğrencilerin satranç tahtası önünde dururken beyaz karenin öğrencinin sağ tarafına gelmesi sağlanır. Satranç taşlarını doğru yerleştirmesine, taşların başlangıç konumuna göre dizilmesine rehberlik edilir. Özellikle şah ve vezirin yerlerine dikkat çekilir.</a:t>
            </a:r>
          </a:p>
          <a:p>
            <a:endParaRPr lang="tr-TR" sz="2200" dirty="0">
              <a:latin typeface="Arial" pitchFamily="34" charset="0"/>
            </a:endParaRPr>
          </a:p>
          <a:p>
            <a:r>
              <a:rPr lang="tr-TR" sz="2200" b="1" dirty="0">
                <a:latin typeface="Arial" pitchFamily="34" charset="0"/>
              </a:rPr>
              <a:t>Yöntem-Teknik: </a:t>
            </a:r>
            <a:r>
              <a:rPr lang="tr-TR" sz="2200" dirty="0">
                <a:latin typeface="Arial" pitchFamily="34" charset="0"/>
              </a:rPr>
              <a:t>Anlatım, soru-cevap, gösterip-yaptırma, </a:t>
            </a:r>
          </a:p>
          <a:p>
            <a:r>
              <a:rPr lang="tr-TR" sz="2200" b="1" dirty="0">
                <a:latin typeface="Arial" pitchFamily="34" charset="0"/>
              </a:rPr>
              <a:t>Araç-Gereç: </a:t>
            </a:r>
            <a:r>
              <a:rPr lang="tr-TR" sz="2200" dirty="0">
                <a:latin typeface="Arial" pitchFamily="34" charset="0"/>
              </a:rPr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600"/>
            <a:ext cx="87137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dirty="0">
                <a:latin typeface="Arial" pitchFamily="34" charset="0"/>
              </a:rPr>
              <a:t>İşleyiş:</a:t>
            </a:r>
            <a:r>
              <a:rPr lang="tr-TR" sz="2200" dirty="0">
                <a:latin typeface="Arial" pitchFamily="34" charset="0"/>
              </a:rPr>
              <a:t> Slayttaki sunuları projeksiyon cihazı ile tahtada veya satranç eğitim panosunda sıra ile anlatırız. </a:t>
            </a:r>
            <a:r>
              <a:rPr lang="tr-TR" sz="2200" dirty="0" smtClean="0">
                <a:latin typeface="Arial" pitchFamily="34" charset="0"/>
              </a:rPr>
              <a:t>Öğrenciler karşılıklı oturarak, satranç tahtasına taşları, başlangıç konumuna dizmeleri sağlanır. </a:t>
            </a:r>
          </a:p>
          <a:p>
            <a:pPr marL="0" lvl="1"/>
            <a:endParaRPr lang="tr-TR" sz="2200" dirty="0">
              <a:latin typeface="Arial" pitchFamily="34" charset="0"/>
            </a:endParaRPr>
          </a:p>
          <a:p>
            <a:pPr marL="0" lvl="1"/>
            <a:r>
              <a:rPr lang="tr-TR" sz="2200" b="1" dirty="0">
                <a:latin typeface="Arial" pitchFamily="34" charset="0"/>
              </a:rPr>
              <a:t>Ölçme-değerlendirme: </a:t>
            </a:r>
            <a:r>
              <a:rPr lang="tr-TR" sz="2200" dirty="0">
                <a:latin typeface="Arial" pitchFamily="34" charset="0"/>
              </a:rPr>
              <a:t>Ders bitiminde öğrencilere alıştırmalardan oluşan çalışma kağıdı verilir. Alıştırmalarla ilgili bir iki örnek panoda gösterilerek etkinliğe geçilir. </a:t>
            </a:r>
          </a:p>
          <a:p>
            <a:pPr marL="0" lvl="1"/>
            <a:r>
              <a:rPr lang="tr-TR" sz="2200" dirty="0">
                <a:latin typeface="Arial" pitchFamily="34" charset="0"/>
              </a:rPr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</a:p>
          <a:p>
            <a:pPr marL="0" lvl="1"/>
            <a:r>
              <a:rPr lang="tr-TR" sz="2200" dirty="0">
                <a:latin typeface="Arial" pitchFamily="34" charset="0"/>
              </a:rPr>
              <a:t>Zamanın durumuna göre ev etkinliği olarak ta devam edilebilir.  </a:t>
            </a:r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500336" y="2276872"/>
          <a:ext cx="6384032" cy="17068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Arial" pitchFamily="34" charset="0"/>
                        </a:rPr>
                        <a:t>a1,b1,e8,f8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Arial" pitchFamily="34" charset="0"/>
                        </a:rPr>
                        <a:t>d1,e1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Arial" pitchFamily="34" charset="0"/>
                        </a:rPr>
                        <a:t>b1,c1,f1,g1,b8,c8,f8,g8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Arial" pitchFamily="34" charset="0"/>
                        </a:rPr>
                        <a:t>c1,d1,d8,e8</a:t>
                      </a:r>
                      <a:endParaRPr lang="tr-TR" sz="2200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75656" y="1700808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dirty="0" smtClean="0">
                <a:latin typeface="Arial" pitchFamily="34" charset="0"/>
              </a:rPr>
              <a:t>Çalışma kağıdı cevap anahtarı:</a:t>
            </a:r>
            <a:r>
              <a:rPr lang="tr-TR" sz="2200" dirty="0" smtClean="0">
                <a:latin typeface="Arial" pitchFamily="34" charset="0"/>
              </a:rPr>
              <a:t>.  </a:t>
            </a:r>
            <a:endParaRPr lang="tr-TR" sz="2200" dirty="0">
              <a:latin typeface="Arial" pitchFamily="34" charset="0"/>
            </a:endParaRP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467544" y="1412777"/>
            <a:ext cx="4968429" cy="3240359"/>
          </a:xfrm>
          <a:prstGeom prst="wedgeRoundRectCallout">
            <a:avLst>
              <a:gd name="adj1" fmla="val 69089"/>
              <a:gd name="adj2" fmla="val -117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 satranç oyun alanını, özelliklerini ve taşlarımızı tanıyacağız.</a:t>
            </a:r>
          </a:p>
        </p:txBody>
      </p: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012160" y="2132856"/>
            <a:ext cx="1560889" cy="430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59536" y="5013176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1560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528392"/>
          </a:xfrm>
          <a:prstGeom prst="wedgeRoundRectCallout">
            <a:avLst>
              <a:gd name="adj1" fmla="val -8334"/>
              <a:gd name="adj2" fmla="val 549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Bu bir satranç tahtasıdır.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64 kareden</a:t>
            </a:r>
            <a:r>
              <a:rPr lang="tr-TR" sz="2800" b="1" i="1" dirty="0" smtClean="0">
                <a:sym typeface="Comic Sans MS" pitchFamily="66" charset="0"/>
              </a:rPr>
              <a:t> oluşan oyun alanıdır. 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1156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456384"/>
          </a:xfrm>
          <a:prstGeom prst="wedgeRoundRectCallout">
            <a:avLst>
              <a:gd name="adj1" fmla="val -6156"/>
              <a:gd name="adj2" fmla="val 5832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Açık renkte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olan karelere,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‘’beyaz kareler’’,</a:t>
            </a:r>
            <a:r>
              <a:rPr lang="tr-TR" sz="2800" b="1" i="1" dirty="0" smtClean="0">
                <a:sym typeface="Comic Sans MS" pitchFamily="66" charset="0"/>
              </a:rPr>
              <a:t> koyu renkte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olan karelere,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‘’siyah kareler’’ </a:t>
            </a:r>
            <a:r>
              <a:rPr lang="tr-TR" sz="2800" b="1" i="1" dirty="0" smtClean="0">
                <a:sym typeface="Comic Sans MS" pitchFamily="66" charset="0"/>
              </a:rPr>
              <a:t>denir.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1156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59536" y="5013176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384376"/>
          </a:xfrm>
          <a:prstGeom prst="wedgeRoundRectCallout">
            <a:avLst>
              <a:gd name="adj1" fmla="val -8834"/>
              <a:gd name="adj2" fmla="val 6028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Karelerin üzerinden geçen bu çizgilerin oluşturduğu yola, </a:t>
            </a: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‘’yatay’’ </a:t>
            </a:r>
            <a:r>
              <a:rPr lang="tr-TR" sz="2600" b="1" i="1" dirty="0" smtClean="0">
                <a:sym typeface="Comic Sans MS" pitchFamily="66" charset="0"/>
              </a:rPr>
              <a:t>denir. Satranç tahtasında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8 yatay sıra</a:t>
            </a:r>
            <a:r>
              <a:rPr lang="tr-TR" sz="2600" b="1" i="1" dirty="0" smtClean="0">
                <a:sym typeface="Comic Sans MS" pitchFamily="66" charset="0"/>
              </a:rPr>
              <a:t> vardır.</a:t>
            </a:r>
            <a:endParaRPr lang="tr-TR" sz="26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84784"/>
            <a:ext cx="3456433" cy="3096344"/>
          </a:xfrm>
          <a:prstGeom prst="wedgeRoundRectCallout">
            <a:avLst>
              <a:gd name="adj1" fmla="val -7554"/>
              <a:gd name="adj2" fmla="val 6822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Karelerin üzerinden geçen bu çizgilerin oluşturduğu yola, </a:t>
            </a: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‘’dikey’’ </a:t>
            </a:r>
            <a:r>
              <a:rPr lang="tr-TR" sz="2600" b="1" i="1" dirty="0" smtClean="0">
                <a:sym typeface="Comic Sans MS" pitchFamily="66" charset="0"/>
              </a:rPr>
              <a:t>denir. Satranç tahtasında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8 dikey sütun  </a:t>
            </a:r>
            <a:r>
              <a:rPr lang="tr-TR" sz="2600" b="1" i="1" dirty="0" smtClean="0">
                <a:sym typeface="Comic Sans MS" pitchFamily="66" charset="0"/>
              </a:rPr>
              <a:t>vardır.</a:t>
            </a:r>
            <a:endParaRPr lang="tr-TR" sz="26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84784"/>
            <a:ext cx="3456433" cy="3168352"/>
          </a:xfrm>
          <a:prstGeom prst="wedgeRoundRectCallout">
            <a:avLst>
              <a:gd name="adj1" fmla="val -8283"/>
              <a:gd name="adj2" fmla="val 6841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Aynı renkteki karelerin üzerinden geçen bu çizgilerin oluşturduğu yola,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‘’çapraz’’ </a:t>
            </a:r>
            <a:r>
              <a:rPr lang="tr-TR" sz="2800" b="1" i="1" dirty="0" smtClean="0">
                <a:sym typeface="Comic Sans MS" pitchFamily="66" charset="0"/>
              </a:rPr>
              <a:t>denir. 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096344"/>
          </a:xfrm>
          <a:prstGeom prst="wedgeRoundRectCallout">
            <a:avLst>
              <a:gd name="adj1" fmla="val -6701"/>
              <a:gd name="adj2" fmla="val 7012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Satranç tahtasında farklı uzunluklarda çaprazlar vardır.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528392"/>
          </a:xfrm>
          <a:prstGeom prst="wedgeRoundRectCallout">
            <a:avLst>
              <a:gd name="adj1" fmla="val -10812"/>
              <a:gd name="adj2" fmla="val 5719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Her oyuncunun başlangıçta ikişer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‘’Kalesi’’ </a:t>
            </a:r>
            <a:r>
              <a:rPr lang="tr-TR" sz="28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Kaleler,başlangıç konumunda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köşelere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yerleştirilir.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4" name="Picture 2" descr="http://www.chesskids.com/kids/animr.gif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19820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240360"/>
          </a:xfrm>
          <a:prstGeom prst="wedgeRoundRectCallout">
            <a:avLst>
              <a:gd name="adj1" fmla="val -8408"/>
              <a:gd name="adj2" fmla="val 6645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Her oyuncunun başlangıçta ikişer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‘’Atı’’ </a:t>
            </a:r>
            <a:r>
              <a:rPr lang="tr-TR" sz="26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Atlar, başlangıç konumunda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kalelerin yanına </a:t>
            </a: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yerleştirilir.</a:t>
            </a:r>
            <a:endParaRPr lang="tr-TR" sz="26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Picture 7" descr="animn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40557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84784"/>
            <a:ext cx="3456433" cy="3096344"/>
          </a:xfrm>
          <a:prstGeom prst="wedgeRoundRectCallout">
            <a:avLst>
              <a:gd name="adj1" fmla="val -7981"/>
              <a:gd name="adj2" fmla="val 6774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Her oyuncunun başlangıçta ikişer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‘’Fili’’ </a:t>
            </a:r>
            <a:r>
              <a:rPr lang="tr-TR" sz="26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Filler, başlangıç konumunda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atların yanına </a:t>
            </a: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yerleştirilir.</a:t>
            </a:r>
            <a:endParaRPr lang="tr-TR" sz="26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4" name="Picture 15" descr="animb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20614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456384"/>
          </a:xfrm>
          <a:prstGeom prst="wedgeRoundRectCallout">
            <a:avLst>
              <a:gd name="adj1" fmla="val -5421"/>
              <a:gd name="adj2" fmla="val 5960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Her oyuncunun başlangıçta bir </a:t>
            </a: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‘’şahı’’ </a:t>
            </a:r>
            <a:r>
              <a:rPr lang="tr-TR" sz="26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Şah, başlangıç konumunda,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kendi ile zıt renkteki karede </a:t>
            </a: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ve filin yanındadır.</a:t>
            </a:r>
            <a:endParaRPr lang="tr-TR" sz="26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5" descr="animk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5001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528392"/>
          </a:xfrm>
          <a:prstGeom prst="wedgeRoundRectCallout">
            <a:avLst>
              <a:gd name="adj1" fmla="val -7127"/>
              <a:gd name="adj2" fmla="val 5792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Her oyuncunun başlangıçta bir </a:t>
            </a:r>
            <a:r>
              <a:rPr lang="tr-TR" sz="2600" b="1" i="1" dirty="0" smtClean="0">
                <a:solidFill>
                  <a:srgbClr val="FF0000"/>
                </a:solidFill>
                <a:sym typeface="Comic Sans MS" pitchFamily="66" charset="0"/>
              </a:rPr>
              <a:t>‘’veziri’’ </a:t>
            </a:r>
            <a:r>
              <a:rPr lang="tr-TR" sz="26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Vezir, başlangıç konumunda,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kendi ile aynı renkteki karede </a:t>
            </a: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ve filin yanındadır.</a:t>
            </a:r>
            <a:endParaRPr lang="tr-TR" sz="26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5" descr="animk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5001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456384"/>
          </a:xfrm>
          <a:prstGeom prst="wedgeRoundRectCallout">
            <a:avLst>
              <a:gd name="adj1" fmla="val -7128"/>
              <a:gd name="adj2" fmla="val 5960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b="1" i="1" dirty="0" smtClean="0">
                <a:sym typeface="Comic Sans MS" pitchFamily="66" charset="0"/>
              </a:rPr>
              <a:t>Her oyuncunun başlangıçta sekizer </a:t>
            </a:r>
            <a:r>
              <a:rPr lang="tr-TR" sz="2400" b="1" i="1" dirty="0" smtClean="0">
                <a:solidFill>
                  <a:srgbClr val="FF0000"/>
                </a:solidFill>
                <a:sym typeface="Comic Sans MS" pitchFamily="66" charset="0"/>
              </a:rPr>
              <a:t>‘’piyonu’’ </a:t>
            </a:r>
            <a:r>
              <a:rPr lang="tr-TR" sz="2400" b="1" i="1" dirty="0" smtClean="0">
                <a:sym typeface="Comic Sans MS" pitchFamily="66" charset="0"/>
              </a:rPr>
              <a:t>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b="1" i="1" dirty="0" smtClean="0">
                <a:solidFill>
                  <a:schemeClr val="bg1"/>
                </a:solidFill>
                <a:sym typeface="Comic Sans MS" pitchFamily="66" charset="0"/>
              </a:rPr>
              <a:t>Piyonlar, başlangıç konumunda diğer taşların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b="1" i="1" dirty="0" smtClean="0">
                <a:solidFill>
                  <a:srgbClr val="C00000"/>
                </a:solidFill>
                <a:sym typeface="Comic Sans MS" pitchFamily="66" charset="0"/>
              </a:rPr>
              <a:t>önündeki karelere </a:t>
            </a:r>
            <a:r>
              <a:rPr lang="tr-TR" sz="2400" b="1" i="1" dirty="0" smtClean="0">
                <a:solidFill>
                  <a:schemeClr val="bg1"/>
                </a:solidFill>
                <a:sym typeface="Comic Sans MS" pitchFamily="66" charset="0"/>
              </a:rPr>
              <a:t>yerleşir.</a:t>
            </a:r>
            <a:endParaRPr lang="tr-TR" sz="24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5" descr="animk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5001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2" y="1412776"/>
            <a:ext cx="3456433" cy="3096344"/>
          </a:xfrm>
          <a:prstGeom prst="wedgeRoundRectCallout">
            <a:avLst>
              <a:gd name="adj1" fmla="val -7128"/>
              <a:gd name="adj2" fmla="val 7039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Başlangıç konumunda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beyaz taşlar,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1.2.yataylara </a:t>
            </a:r>
            <a:r>
              <a:rPr lang="tr-TR" sz="2600" b="1" i="1" dirty="0" smtClean="0">
                <a:sym typeface="Comic Sans MS" pitchFamily="66" charset="0"/>
              </a:rPr>
              <a:t>ve  siyah taşlar,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7.8.yataylara</a:t>
            </a:r>
            <a:r>
              <a:rPr lang="tr-TR" sz="2600" b="1" i="1" dirty="0" smtClean="0">
                <a:sym typeface="Comic Sans MS" pitchFamily="66" charset="0"/>
              </a:rPr>
              <a:t> yerleştirilir.</a:t>
            </a:r>
            <a:endParaRPr lang="tr-TR" sz="26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5" descr="animk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35001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48264" y="5055552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115219" y="1268413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7793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9" name="38 Resim" descr="TSF Eğitim Kuruku Banner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40" name="9 Resim" descr="King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4139952" y="3183344"/>
            <a:ext cx="636800" cy="175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" name="10 Küp">
            <a:hlinkClick r:id="rId4" action="ppaction://hlinksldjump"/>
          </p:cNvPr>
          <p:cNvSpPr/>
          <p:nvPr/>
        </p:nvSpPr>
        <p:spPr>
          <a:xfrm>
            <a:off x="5724128" y="3212977"/>
            <a:ext cx="3145309" cy="648072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Kale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At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Köşelere yerleşen taşın adı hangisidir?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26" name="25 Metin kutusu">
            <a:hlinkClick r:id="rId7" action="ppaction://hlinksldjump"/>
          </p:cNvPr>
          <p:cNvSpPr txBox="1"/>
          <p:nvPr/>
        </p:nvSpPr>
        <p:spPr>
          <a:xfrm>
            <a:off x="5796136" y="3429000"/>
            <a:ext cx="2880320" cy="40011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r-TR" sz="2000" b="1" i="1" dirty="0" smtClean="0"/>
              <a:t>a) Fil</a:t>
            </a:r>
            <a:endParaRPr lang="tr-TR" sz="2000" b="1" i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7" name="16 Metin kutusu"/>
          <p:cNvSpPr txBox="1"/>
          <p:nvPr/>
        </p:nvSpPr>
        <p:spPr>
          <a:xfrm>
            <a:off x="1835696" y="3212976"/>
            <a:ext cx="24881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6600" b="1" i="1" dirty="0" smtClean="0"/>
              <a:t>KALE</a:t>
            </a:r>
            <a:endParaRPr lang="tr-TR" sz="6600" b="1" i="1" dirty="0"/>
          </a:p>
        </p:txBody>
      </p:sp>
      <p:grpSp>
        <p:nvGrpSpPr>
          <p:cNvPr id="24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1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Kalelerin yanına hangi taşlar yerleşir?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2. SORU</a:t>
              </a:r>
              <a:endParaRPr lang="tr-TR" sz="2000" b="1" i="1" dirty="0"/>
            </a:p>
          </p:txBody>
        </p:sp>
      </p:grpSp>
      <p:grpSp>
        <p:nvGrpSpPr>
          <p:cNvPr id="2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a) Atlar</a:t>
              </a:r>
              <a:endParaRPr lang="tr-TR" sz="2000" b="1" i="1" dirty="0"/>
            </a:p>
          </p:txBody>
        </p:sp>
      </p:grpSp>
      <p:grpSp>
        <p:nvGrpSpPr>
          <p:cNvPr id="25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Filler</a:t>
              </a:r>
              <a:endParaRPr lang="tr-TR" sz="2000" b="1" i="1" dirty="0"/>
            </a:p>
          </p:txBody>
        </p:sp>
      </p:grpSp>
      <p:grpSp>
        <p:nvGrpSpPr>
          <p:cNvPr id="29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0" name="2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1" name="3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Piyonlar</a:t>
              </a:r>
              <a:endParaRPr lang="tr-TR" sz="2000" b="1" i="1" dirty="0"/>
            </a:p>
          </p:txBody>
        </p:sp>
      </p:grpSp>
      <p:pic>
        <p:nvPicPr>
          <p:cNvPr id="32" name="3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7" name="16 Metin kutusu"/>
          <p:cNvSpPr txBox="1"/>
          <p:nvPr/>
        </p:nvSpPr>
        <p:spPr>
          <a:xfrm>
            <a:off x="1475656" y="3212976"/>
            <a:ext cx="301877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6600" b="1" i="1" dirty="0" smtClean="0"/>
              <a:t>ATLAR</a:t>
            </a:r>
            <a:endParaRPr lang="tr-TR" sz="6600" b="1" i="1" dirty="0"/>
          </a:p>
        </p:txBody>
      </p: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1" name="20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4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24 Metin kutusu">
              <a:hlinkClick r:id="rId6" action="ppaction://hlinksldjump"/>
            </p:cNvPr>
            <p:cNvSpPr txBox="1"/>
            <p:nvPr/>
          </p:nvSpPr>
          <p:spPr bwMode="auto">
            <a:xfrm>
              <a:off x="5880531" y="1268760"/>
              <a:ext cx="2791342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Vezir ve şah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Piyonlar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Filler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Atların yanına hangi taşlar yerleşir?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Picture 15" descr="animb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560" y="1420614"/>
            <a:ext cx="48609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Metin kutusu"/>
          <p:cNvSpPr txBox="1"/>
          <p:nvPr/>
        </p:nvSpPr>
        <p:spPr>
          <a:xfrm>
            <a:off x="1403522" y="3212976"/>
            <a:ext cx="316304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6600" b="1" i="1" dirty="0" smtClean="0"/>
              <a:t>FİLLER</a:t>
            </a:r>
            <a:endParaRPr lang="tr-TR" sz="6600" b="1" i="1" dirty="0"/>
          </a:p>
        </p:txBody>
      </p: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2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2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Doğru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Yanlış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Vezir, filin yanına ve kendi rengindeki kareye yerleşmiş…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/>
                <a:t>4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Metin kutusu"/>
          <p:cNvSpPr txBox="1"/>
          <p:nvPr/>
        </p:nvSpPr>
        <p:spPr>
          <a:xfrm>
            <a:off x="705440" y="2996952"/>
            <a:ext cx="46586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600" b="1" i="1" dirty="0" smtClean="0"/>
              <a:t>VEZİR KENDİ </a:t>
            </a:r>
          </a:p>
          <a:p>
            <a:pPr algn="ctr"/>
            <a:r>
              <a:rPr lang="tr-TR" sz="3600" b="1" i="1" dirty="0" smtClean="0"/>
              <a:t>RENGİNDEKİ </a:t>
            </a:r>
          </a:p>
          <a:p>
            <a:pPr algn="ctr"/>
            <a:r>
              <a:rPr lang="tr-TR" sz="3600" b="1" i="1" dirty="0" smtClean="0"/>
              <a:t>KAREYE YERLEŞİR.</a:t>
            </a:r>
            <a:endParaRPr lang="tr-TR" sz="3600" b="1" i="1" dirty="0"/>
          </a:p>
        </p:txBody>
      </p: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2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2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922891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Başlangıç konumunda toplam kaç taş </a:t>
              </a:r>
            </a:p>
            <a:p>
              <a:pPr algn="ctr">
                <a:defRPr/>
              </a:pPr>
              <a:r>
                <a:rPr lang="tr-TR" sz="1800" b="1" i="1" dirty="0" smtClean="0"/>
                <a:t>yanlış dizilmiştir? </a:t>
              </a:r>
              <a:endParaRPr lang="tr-TR" sz="18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22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Dikey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Yatay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Karelerin üzerinden geçen oklar</a:t>
              </a:r>
            </a:p>
            <a:p>
              <a:pPr algn="ctr">
                <a:defRPr/>
              </a:pPr>
              <a:r>
                <a:rPr lang="tr-TR" sz="2000" b="1" i="1" dirty="0" smtClean="0"/>
                <a:t> hangi yöndedir? 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46" name="15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7" name="4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8" name="4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Çapraz</a:t>
              </a:r>
              <a:endParaRPr lang="tr-TR" sz="2000" b="1" i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etin kutusu"/>
          <p:cNvSpPr txBox="1"/>
          <p:nvPr/>
        </p:nvSpPr>
        <p:spPr>
          <a:xfrm>
            <a:off x="971600" y="3212976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6600" b="1" i="1" dirty="0" smtClean="0"/>
              <a:t>YATAY</a:t>
            </a:r>
            <a:endParaRPr lang="tr-TR" sz="6600" b="1" i="1" dirty="0"/>
          </a:p>
        </p:txBody>
      </p: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2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2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Karelerin üzerinden geçen oklar</a:t>
              </a:r>
            </a:p>
            <a:p>
              <a:pPr algn="ctr">
                <a:defRPr/>
              </a:pPr>
              <a:r>
                <a:rPr lang="tr-TR" sz="2000" b="1" i="1" dirty="0" smtClean="0"/>
                <a:t> hangi yöndedir? 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2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Dikey</a:t>
              </a:r>
              <a:endParaRPr lang="tr-TR" sz="2000" b="1" i="1" dirty="0"/>
            </a:p>
          </p:txBody>
        </p:sp>
      </p:grpSp>
      <p:grpSp>
        <p:nvGrpSpPr>
          <p:cNvPr id="25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Yatay</a:t>
              </a:r>
              <a:endParaRPr lang="tr-TR" sz="2000" b="1" i="1" dirty="0"/>
            </a:p>
          </p:txBody>
        </p:sp>
      </p:grpSp>
      <p:grpSp>
        <p:nvGrpSpPr>
          <p:cNvPr id="29" name="15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0" name="2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1" name="3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Çapraz</a:t>
              </a:r>
              <a:endParaRPr lang="tr-TR" sz="2000" b="1" i="1" dirty="0"/>
            </a:p>
          </p:txBody>
        </p:sp>
      </p:grpSp>
      <p:pic>
        <p:nvPicPr>
          <p:cNvPr id="32" name="3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etin kutusu"/>
          <p:cNvSpPr txBox="1"/>
          <p:nvPr/>
        </p:nvSpPr>
        <p:spPr>
          <a:xfrm>
            <a:off x="1130212" y="3212976"/>
            <a:ext cx="37096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6600" b="1" i="1" dirty="0" smtClean="0"/>
              <a:t>ÇAPRAZ</a:t>
            </a:r>
            <a:endParaRPr lang="tr-TR" sz="6600" b="1" i="1" dirty="0"/>
          </a:p>
        </p:txBody>
      </p: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2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2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Karelerin üzerinden geçen oklar</a:t>
              </a:r>
            </a:p>
            <a:p>
              <a:pPr algn="ctr">
                <a:defRPr/>
              </a:pPr>
              <a:r>
                <a:rPr lang="tr-TR" sz="2000" b="1" i="1" dirty="0" smtClean="0"/>
                <a:t> hangi yöndedir?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25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Dikey</a:t>
              </a:r>
              <a:endParaRPr lang="tr-TR" sz="2000" b="1" i="1" dirty="0"/>
            </a:p>
          </p:txBody>
        </p:sp>
      </p:grpSp>
      <p:grpSp>
        <p:nvGrpSpPr>
          <p:cNvPr id="29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0" name="2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1" name="3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Yatay</a:t>
              </a:r>
              <a:endParaRPr lang="tr-TR" sz="2000" b="1" i="1" dirty="0"/>
            </a:p>
          </p:txBody>
        </p:sp>
      </p:grpSp>
      <p:grpSp>
        <p:nvGrpSpPr>
          <p:cNvPr id="32" name="15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3" name="3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4" name="33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Çapraz</a:t>
              </a:r>
              <a:endParaRPr lang="tr-TR" sz="2000" b="1" i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etin kutusu"/>
          <p:cNvSpPr txBox="1"/>
          <p:nvPr/>
        </p:nvSpPr>
        <p:spPr>
          <a:xfrm>
            <a:off x="1564626" y="3212976"/>
            <a:ext cx="28408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6600" b="1" i="1" dirty="0" smtClean="0"/>
              <a:t>DİKEY</a:t>
            </a:r>
            <a:endParaRPr lang="tr-TR" sz="6600" b="1" i="1" dirty="0"/>
          </a:p>
        </p:txBody>
      </p: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grpSp>
        <p:nvGrpSpPr>
          <p:cNvPr id="25" name="24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26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26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331640" y="1700808"/>
            <a:ext cx="4680148" cy="1944216"/>
          </a:xfrm>
          <a:prstGeom prst="wedgeRoundRectCallout">
            <a:avLst>
              <a:gd name="adj1" fmla="val 67063"/>
              <a:gd name="adj2" fmla="val -79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15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204864"/>
            <a:ext cx="1560889" cy="430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7 Grup"/>
          <p:cNvGrpSpPr/>
          <p:nvPr/>
        </p:nvGrpSpPr>
        <p:grpSpPr>
          <a:xfrm>
            <a:off x="4716120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3491880" y="5661248"/>
            <a:ext cx="936000" cy="1080120"/>
            <a:chOff x="4211960" y="5661248"/>
            <a:chExt cx="936000" cy="1080120"/>
          </a:xfrm>
        </p:grpSpPr>
        <p:sp>
          <p:nvSpPr>
            <p:cNvPr id="17" name="16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2784</TotalTime>
  <Words>1245</Words>
  <Application>Microsoft Office PowerPoint</Application>
  <PresentationFormat>Ekran Gösterisi (4:3)</PresentationFormat>
  <Paragraphs>653</Paragraphs>
  <Slides>37</Slides>
  <Notes>37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44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252</cp:revision>
  <dcterms:modified xsi:type="dcterms:W3CDTF">2020-01-03T08:31:08Z</dcterms:modified>
</cp:coreProperties>
</file>