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47"/>
  </p:notesMasterIdLst>
  <p:sldIdLst>
    <p:sldId id="423" r:id="rId2"/>
    <p:sldId id="424" r:id="rId3"/>
    <p:sldId id="425" r:id="rId4"/>
    <p:sldId id="426" r:id="rId5"/>
    <p:sldId id="427" r:id="rId6"/>
    <p:sldId id="428" r:id="rId7"/>
    <p:sldId id="257" r:id="rId8"/>
    <p:sldId id="404" r:id="rId9"/>
    <p:sldId id="325" r:id="rId10"/>
    <p:sldId id="397" r:id="rId11"/>
    <p:sldId id="398" r:id="rId12"/>
    <p:sldId id="378" r:id="rId13"/>
    <p:sldId id="379" r:id="rId14"/>
    <p:sldId id="399" r:id="rId15"/>
    <p:sldId id="400" r:id="rId16"/>
    <p:sldId id="381" r:id="rId17"/>
    <p:sldId id="382" r:id="rId18"/>
    <p:sldId id="383" r:id="rId19"/>
    <p:sldId id="384" r:id="rId20"/>
    <p:sldId id="401" r:id="rId21"/>
    <p:sldId id="411" r:id="rId22"/>
    <p:sldId id="385" r:id="rId23"/>
    <p:sldId id="412" r:id="rId24"/>
    <p:sldId id="413" r:id="rId25"/>
    <p:sldId id="414" r:id="rId26"/>
    <p:sldId id="415" r:id="rId27"/>
    <p:sldId id="410" r:id="rId28"/>
    <p:sldId id="351" r:id="rId29"/>
    <p:sldId id="352" r:id="rId30"/>
    <p:sldId id="416" r:id="rId31"/>
    <p:sldId id="405" r:id="rId32"/>
    <p:sldId id="417" r:id="rId33"/>
    <p:sldId id="406" r:id="rId34"/>
    <p:sldId id="418" r:id="rId35"/>
    <p:sldId id="407" r:id="rId36"/>
    <p:sldId id="419" r:id="rId37"/>
    <p:sldId id="359" r:id="rId38"/>
    <p:sldId id="420" r:id="rId39"/>
    <p:sldId id="409" r:id="rId40"/>
    <p:sldId id="421" r:id="rId41"/>
    <p:sldId id="361" r:id="rId42"/>
    <p:sldId id="422" r:id="rId43"/>
    <p:sldId id="377" r:id="rId44"/>
    <p:sldId id="373" r:id="rId45"/>
    <p:sldId id="363" r:id="rId4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omic Sans MS" panose="030F0702030302020204" pitchFamily="66" charset="0"/>
      <p:regular r:id="rId52"/>
      <p:bold r:id="rId53"/>
      <p:italic r:id="rId54"/>
      <p:boldItalic r:id="rId55"/>
    </p:embeddedFont>
    <p:embeddedFont>
      <p:font typeface="Constantia" panose="02030602050306030303" pitchFamily="18" charset="0"/>
      <p:regular r:id="rId56"/>
      <p:bold r:id="rId57"/>
      <p:italic r:id="rId58"/>
      <p:boldItalic r:id="rId59"/>
    </p:embeddedFont>
    <p:embeddedFont>
      <p:font typeface="Wingdings 2" panose="05020102010507070707" pitchFamily="18" charset="2"/>
      <p:regular r:id="rId60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8.xml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39.xml"/><Relationship Id="rId3" Type="http://schemas.openxmlformats.org/officeDocument/2006/relationships/slide" Target="slide29.xml"/><Relationship Id="rId7" Type="http://schemas.openxmlformats.org/officeDocument/2006/relationships/slide" Target="slide37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5.xml"/><Relationship Id="rId11" Type="http://schemas.openxmlformats.org/officeDocument/2006/relationships/image" Target="../media/image4.png"/><Relationship Id="rId5" Type="http://schemas.openxmlformats.org/officeDocument/2006/relationships/slide" Target="slide33.xml"/><Relationship Id="rId10" Type="http://schemas.openxmlformats.org/officeDocument/2006/relationships/slide" Target="slide43.xml"/><Relationship Id="rId4" Type="http://schemas.openxmlformats.org/officeDocument/2006/relationships/slide" Target="slide31.xml"/><Relationship Id="rId9" Type="http://schemas.openxmlformats.org/officeDocument/2006/relationships/slide" Target="slide4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1.xml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5.xml"/><Relationship Id="rId4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3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5.xml"/><Relationship Id="rId4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5.xml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5.xml"/><Relationship Id="rId4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7.xml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5.xml"/><Relationship Id="rId4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9.xml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5.xml"/><Relationship Id="rId4" Type="http://schemas.openxmlformats.org/officeDocument/2006/relationships/image" Target="../media/image2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1.xml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5.xml"/><Relationship Id="rId4" Type="http://schemas.openxmlformats.org/officeDocument/2006/relationships/image" Target="../media/image2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3.xml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5.xml"/><Relationship Id="rId4" Type="http://schemas.openxmlformats.org/officeDocument/2006/relationships/image" Target="../media/image2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3.jpeg"/><Relationship Id="rId7" Type="http://schemas.openxmlformats.org/officeDocument/2006/relationships/slide" Target="slide37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5.xml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5.xml"/><Relationship Id="rId4" Type="http://schemas.openxmlformats.org/officeDocument/2006/relationships/image" Target="../media/image2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3" name="12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4" name="13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9 / Savunma (kaçmak, korumak)</a:t>
              </a:r>
            </a:p>
          </p:txBody>
        </p:sp>
      </p:grpSp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268760"/>
            <a:ext cx="878497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dirty="0" smtClean="0"/>
              <a:t>Sınıf:</a:t>
            </a:r>
            <a:r>
              <a:rPr lang="tr-TR" sz="2200" i="1" dirty="0" smtClean="0"/>
              <a:t> 1.Sınıflar</a:t>
            </a:r>
          </a:p>
          <a:p>
            <a:pPr eaLnBrk="1" hangingPunct="1"/>
            <a:r>
              <a:rPr lang="tr-TR" sz="2200" b="1" i="1" dirty="0" smtClean="0"/>
              <a:t>Konu</a:t>
            </a:r>
            <a:r>
              <a:rPr lang="tr-TR" sz="2200" i="1" dirty="0" smtClean="0"/>
              <a:t>: Savunma</a:t>
            </a:r>
          </a:p>
          <a:p>
            <a:pPr eaLnBrk="1" hangingPunct="1"/>
            <a:r>
              <a:rPr lang="tr-TR" sz="2200" b="1" i="1" dirty="0" smtClean="0"/>
              <a:t>Süre:</a:t>
            </a:r>
            <a:r>
              <a:rPr lang="tr-TR" sz="2200" i="1" dirty="0" smtClean="0"/>
              <a:t> 40 dakika</a:t>
            </a:r>
          </a:p>
          <a:p>
            <a:r>
              <a:rPr lang="tr-TR" sz="2200" b="1" i="1" dirty="0" smtClean="0"/>
              <a:t>Kazanımlar: </a:t>
            </a:r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Satrançta tehdit durumlarını fark eder. </a:t>
            </a:r>
          </a:p>
          <a:p>
            <a:r>
              <a:rPr lang="tr-TR" sz="2200" i="1" dirty="0" smtClean="0"/>
              <a:t>Öğrencilere rakibinin ve kendi taşlarının konumları fark ettirilir. Örnek pozisyonlar üzerinde tehdit altında olan taşlar uygulamalı olarak gösterilir. Bu pozisyonlarla ilgili alıştırmalar yaptırılır</a:t>
            </a:r>
            <a:r>
              <a:rPr lang="tr-TR" sz="2400" i="1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Taşını savunur. </a:t>
            </a:r>
          </a:p>
          <a:p>
            <a:r>
              <a:rPr lang="tr-TR" sz="2200" i="1" dirty="0" smtClean="0"/>
              <a:t>Tehdit altındaki taşın başka bir taştan destek alınarak veya güvenli bir kareye kaçılarak kurtarılabileceği gösterilir. Öğrencilere buna yönelik çeşitli uygulamalar yaptırılır. </a:t>
            </a:r>
          </a:p>
          <a:p>
            <a:pPr>
              <a:buFont typeface="Wingdings" pitchFamily="2" charset="2"/>
              <a:buChar char="§"/>
            </a:pPr>
            <a:r>
              <a:rPr lang="tr-TR" sz="2200" b="1" i="1" dirty="0" smtClean="0"/>
              <a:t> </a:t>
            </a:r>
            <a:r>
              <a:rPr lang="tr-TR" sz="2200" i="1" dirty="0" smtClean="0"/>
              <a:t>Satrançta taş almayı bilir. </a:t>
            </a:r>
          </a:p>
          <a:p>
            <a:r>
              <a:rPr lang="tr-TR" sz="2200" i="1" dirty="0" smtClean="0"/>
              <a:t>Taşların puan değerlerine göre taş alışı örneklerle gösterilir. Daha değerli taşı alış kavramı ve bunun önemi anlatılır. </a:t>
            </a:r>
          </a:p>
        </p:txBody>
      </p:sp>
      <p:pic>
        <p:nvPicPr>
          <p:cNvPr id="11" name="10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8" name="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412776"/>
            <a:ext cx="878497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200" b="1" i="1" dirty="0" smtClean="0"/>
              <a:t>Yöntem-Teknik: </a:t>
            </a:r>
            <a:r>
              <a:rPr lang="tr-TR" sz="2200" i="1" dirty="0" smtClean="0"/>
              <a:t>Anlatım, soru-cevap, gösterip-yaptırma, </a:t>
            </a:r>
          </a:p>
          <a:p>
            <a:pPr eaLnBrk="1" hangingPunct="1"/>
            <a:r>
              <a:rPr lang="tr-TR" sz="2200" b="1" i="1" dirty="0" smtClean="0"/>
              <a:t>Araç-Gereç: </a:t>
            </a:r>
            <a:r>
              <a:rPr lang="tr-TR" sz="2200" i="1" dirty="0" smtClean="0"/>
              <a:t>Satranç panosu, projeksiyon cihazı, renkli mıknatıslar, silinebilen işaretleme kalemleri, okul satranç takımları, çalışma kağıtları</a:t>
            </a:r>
          </a:p>
          <a:p>
            <a:pPr marL="0" lvl="1"/>
            <a:r>
              <a:rPr lang="tr-TR" sz="2200" b="1" i="1" dirty="0" smtClean="0"/>
              <a:t>İşleyiş:</a:t>
            </a:r>
            <a:r>
              <a:rPr lang="tr-TR" sz="2200" i="1" dirty="0" smtClean="0"/>
              <a:t>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Dersin amacı, tehlikeyi fark etmek ve saldırıya karşı bir tepki vermektir. Saldırı ve taşların değerleri önceki derslerden bilinen konulardır.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Slayttaki sunuları projeksiyon cihazı ile tahtada veya satranç eğitim panosunda sıra ile anlatırız. Anlatım sırasında öğrencilerin katılmalarını sağlarız.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Dersin başında küçük bir örnekle önceki dersten  ‘’saldırı’’ konusu ile ilgili panoda örnek hazırlar, konum hakkında düşünmelerini sağlarız. (Örneğin, konu anlatımı 3.slayt)</a:t>
            </a:r>
          </a:p>
          <a:p>
            <a:pPr eaLnBrk="1" hangingPunct="1"/>
            <a:endParaRPr lang="tr-TR" sz="2200" i="1" dirty="0" smtClean="0"/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251520" y="1340768"/>
            <a:ext cx="87129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 sonunda konu ile ilgili bir arama planı özet geçilebilir. Örneğin; hangi taşlara saldırılmıştır? Savunma yöntemi var mı? Güvenli kareye kaçabilir miyiz?</a:t>
            </a:r>
          </a:p>
          <a:p>
            <a:pPr marL="0" lvl="1"/>
            <a:r>
              <a:rPr lang="tr-TR" sz="2200" i="1" dirty="0" smtClean="0"/>
              <a:t>Hangi taşlarla güvenli kareden koruyabiliriz?</a:t>
            </a:r>
          </a:p>
          <a:p>
            <a:pPr marL="0" lvl="1"/>
            <a:endParaRPr lang="tr-TR" sz="2200" i="1" dirty="0" smtClean="0"/>
          </a:p>
          <a:p>
            <a:pPr marL="0" lvl="1"/>
            <a:r>
              <a:rPr lang="tr-TR" sz="2200" b="1" i="1" dirty="0" smtClean="0"/>
              <a:t>Ölçme-değerlendirme: </a:t>
            </a:r>
            <a:endParaRPr lang="tr-TR" sz="2200" i="1" dirty="0" smtClean="0"/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 bitiminde öğrencilere alıştırmalardan oluşan çalışma kağıdı verilir. Alıştırmalarla ilgili bir iki örnek panoda gösterilerek etkinliğe geçilir.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Sınıf içindeki çalışmalarda eğitmen, öğrencilerin arasında gezerek verilen cevapları değerlendirir. Diyagramların üzerindeki boşluğa, doğru cevaplara +, yanlış cevaplara – verilir. Yanlış cevaplar için öğrenciye hatırlatma ve ipucu verilir. Kontrol için tekrar göstermesi istenir. İkinci gösterimde verilen doğru cevapsa -, + olarak değiştirilir.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1" name="1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268760"/>
            <a:ext cx="871378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Zamanın durumuna göre ev etkinliği olarak ta devam edilebilir.  Yapılacak bu çalışmalar için öğrencilere bir hafta süre verilir. </a:t>
            </a:r>
          </a:p>
          <a:p>
            <a:pPr marL="0" lvl="1"/>
            <a:r>
              <a:rPr lang="tr-TR" sz="2200" i="1" dirty="0" smtClean="0"/>
              <a:t>Sonuçlar kayıt altına alınarak ilerleme gözlemlenir.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Öğrencilerden her saldıran taşı yuvarlak içine almaları istenir.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Daha sonra savunma hamlesini ok çizerek gösterirler.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Muhtemel yapılan yanlışlar;</a:t>
            </a:r>
          </a:p>
          <a:p>
            <a:pPr marL="0" lvl="1"/>
            <a:r>
              <a:rPr lang="tr-TR" sz="2200" i="1" dirty="0" smtClean="0"/>
              <a:t>- Tehlikeyi fark etmek ile oluşan durumun kavranmamış   olmasındandır. Öğrenciye sorarız. ‘’Bu taşa saldırılmış mı? Peki bu taşa? Peki bu taşa? …</a:t>
            </a:r>
          </a:p>
          <a:p>
            <a:pPr marL="0" lvl="1"/>
            <a:r>
              <a:rPr lang="tr-TR" sz="2200" i="1" dirty="0" smtClean="0"/>
              <a:t>- Tehlikede olan taş güvenli bir kareye kaçılmamış veya koruma yapan taş güvenli bir kareye gelmemiş olabilir. Tekrar sorarız rakip taşların iyi bir hamlesi var mı? O kareye gelirsem, dikey, yatay ve çaprazlarım güvende mi?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Bir sonraki derste, sınıf içinde en çok yanlış yapılan alıştırmanın çözüm planı panoda tekrar edilebilir. </a:t>
            </a:r>
          </a:p>
        </p:txBody>
      </p:sp>
      <p:pic>
        <p:nvPicPr>
          <p:cNvPr id="8" name="7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428328" y="1988840"/>
          <a:ext cx="6384032" cy="3883104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1.Kh5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1.Fc8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1…Fe6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1…Vg8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1.Ag4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1…Kb1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1.Şd2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9344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1…Kg8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smtClean="0">
                          <a:latin typeface="Arial" pitchFamily="34" charset="0"/>
                        </a:rPr>
                        <a:t>1.Kd1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403648" y="1412776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/>
              <a:t>Çalışma kağıdı cevap anahtarı:</a:t>
            </a:r>
            <a:r>
              <a:rPr lang="tr-TR" sz="2200" i="1" dirty="0" smtClean="0"/>
              <a:t>.  </a:t>
            </a:r>
            <a:endParaRPr lang="tr-TR" sz="2200" i="1" dirty="0"/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0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51520" y="1556792"/>
            <a:ext cx="6696744" cy="4031431"/>
          </a:xfrm>
          <a:prstGeom prst="wedgeRoundRectCallout">
            <a:avLst>
              <a:gd name="adj1" fmla="val 58683"/>
              <a:gd name="adj2" fmla="val -20777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Tahtada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tehlikede olan taşlarımızı</a:t>
            </a: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 fark etmeliyiz.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36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ym typeface="Comic Sans MS" pitchFamily="66" charset="0"/>
              </a:rPr>
              <a:t>Saldırı altındaki taşımızı tehlikeden kurtarmaya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‘’Savunma’’ </a:t>
            </a:r>
            <a:r>
              <a:rPr lang="tr-TR" sz="3600" i="1" dirty="0" smtClean="0">
                <a:sym typeface="Comic Sans MS" pitchFamily="66" charset="0"/>
              </a:rPr>
              <a:t>denir.</a:t>
            </a:r>
            <a:endParaRPr lang="tr-TR" sz="3600" i="1" dirty="0" smtClean="0">
              <a:solidFill>
                <a:schemeClr val="bg1"/>
              </a:solidFill>
              <a:sym typeface="Comic Sans MS" pitchFamily="66" charset="0"/>
            </a:endParaRPr>
          </a:p>
        </p:txBody>
      </p:sp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6" name="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1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8" name="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0" name="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348880"/>
            <a:ext cx="1440160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1484784"/>
            <a:ext cx="6696744" cy="4535487"/>
          </a:xfrm>
          <a:prstGeom prst="wedgeRoundRectCallout">
            <a:avLst>
              <a:gd name="adj1" fmla="val 56260"/>
              <a:gd name="adj2" fmla="val -2244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Saldırı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altındaki taşımızı dört farklı yöntem ile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savunuruz.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1- Kaçmak (geri çekilme)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2- Korumak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3- Saldıran taşı almak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4- Perdelemek (araya taş girmek)</a:t>
            </a:r>
          </a:p>
        </p:txBody>
      </p:sp>
      <p:grpSp>
        <p:nvGrpSpPr>
          <p:cNvPr id="10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348880"/>
            <a:ext cx="1440160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3128"/>
              <a:gd name="adj2" fmla="val 5812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Tehlikede olan taş var mıdır?</a:t>
            </a:r>
            <a:endParaRPr lang="tr-TR" sz="28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385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Vezir ata saldırıyor.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At tehlikededir.</a:t>
            </a:r>
            <a:endParaRPr lang="tr-TR" sz="28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51520" y="1628800"/>
            <a:ext cx="6696744" cy="4535487"/>
          </a:xfrm>
          <a:prstGeom prst="wedgeRoundRectCallout">
            <a:avLst>
              <a:gd name="adj1" fmla="val 55820"/>
              <a:gd name="adj2" fmla="val -2634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ym typeface="Comic Sans MS" pitchFamily="66" charset="0"/>
              </a:rPr>
              <a:t>Tehlikede olan taşımızı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kaçma (geri çekilme)</a:t>
            </a:r>
            <a:r>
              <a:rPr lang="tr-TR" sz="3600" i="1" dirty="0" smtClean="0">
                <a:sym typeface="Comic Sans MS" pitchFamily="66" charset="0"/>
              </a:rPr>
              <a:t> yöntemi ile tehlikeden kurtarabiliriz.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3600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ym typeface="Comic Sans MS" pitchFamily="66" charset="0"/>
              </a:rPr>
              <a:t>Tabi ki,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güvenli kareye </a:t>
            </a:r>
            <a:r>
              <a:rPr lang="tr-TR" sz="3600" i="1" dirty="0" smtClean="0">
                <a:sym typeface="Comic Sans MS" pitchFamily="66" charset="0"/>
              </a:rPr>
              <a:t>kaçmalıyız. </a:t>
            </a:r>
            <a:endParaRPr lang="tr-TR" sz="3600" i="1" dirty="0" smtClean="0">
              <a:solidFill>
                <a:schemeClr val="bg1"/>
              </a:solidFill>
              <a:sym typeface="Comic Sans MS" pitchFamily="66" charset="0"/>
            </a:endParaRPr>
          </a:p>
        </p:txBody>
      </p:sp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348880"/>
            <a:ext cx="1440160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385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At bulunduğu kareden, dört farklı güvenli kareye kaçarak tehlikeden kurtulabilir.</a:t>
            </a:r>
            <a:endParaRPr lang="tr-TR" sz="28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2256"/>
              <a:gd name="adj2" fmla="val 5858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Rakip taşların kontrol ettiği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güvenli olmayan </a:t>
            </a:r>
            <a:r>
              <a:rPr lang="tr-TR" sz="2800" i="1" dirty="0" smtClean="0">
                <a:sym typeface="Comic Sans MS" pitchFamily="66" charset="0"/>
              </a:rPr>
              <a:t>karelere kaçmamalıyız.</a:t>
            </a:r>
            <a:endParaRPr lang="tr-TR" sz="28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385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İşte böyle…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Kaçma</a:t>
            </a:r>
            <a:r>
              <a:rPr lang="tr-TR" sz="2800" i="1" dirty="0" smtClean="0">
                <a:sym typeface="Comic Sans MS" pitchFamily="66" charset="0"/>
              </a:rPr>
              <a:t> yöntemi ile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savunma</a:t>
            </a:r>
            <a:r>
              <a:rPr lang="tr-TR" sz="2800" i="1" dirty="0" smtClean="0">
                <a:sym typeface="Comic Sans MS" pitchFamily="66" charset="0"/>
              </a:rPr>
              <a:t> yapıldı.</a:t>
            </a:r>
            <a:endParaRPr lang="tr-TR" sz="28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179512" y="1700809"/>
            <a:ext cx="6696744" cy="4320480"/>
          </a:xfrm>
          <a:prstGeom prst="wedgeRoundRectCallout">
            <a:avLst>
              <a:gd name="adj1" fmla="val 56480"/>
              <a:gd name="adj2" fmla="val -2524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ym typeface="Comic Sans MS" pitchFamily="66" charset="0"/>
              </a:rPr>
              <a:t>Tehlikede olan taşımızı bir başka taşımızın yardımından yararlanarak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koruma</a:t>
            </a:r>
            <a:r>
              <a:rPr lang="tr-TR" sz="3600" i="1" dirty="0" smtClean="0">
                <a:sym typeface="Comic Sans MS" pitchFamily="66" charset="0"/>
              </a:rPr>
              <a:t> yöntemi ile tehlikeden kurtarabiliriz.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ym typeface="Comic Sans MS" pitchFamily="66" charset="0"/>
              </a:rPr>
              <a:t>Tabi ki,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güvenli kareden </a:t>
            </a:r>
            <a:r>
              <a:rPr lang="tr-TR" sz="3600" i="1" dirty="0" smtClean="0">
                <a:sym typeface="Comic Sans MS" pitchFamily="66" charset="0"/>
              </a:rPr>
              <a:t>korumalıyız. </a:t>
            </a:r>
            <a:endParaRPr lang="tr-TR" sz="3600" i="1" dirty="0" smtClean="0">
              <a:solidFill>
                <a:schemeClr val="bg1"/>
              </a:solidFill>
              <a:sym typeface="Comic Sans MS" pitchFamily="66" charset="0"/>
            </a:endParaRPr>
          </a:p>
        </p:txBody>
      </p:sp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348880"/>
            <a:ext cx="1440160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3563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Fil, ata yardımcı olabilir.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Koruma</a:t>
            </a:r>
            <a:r>
              <a:rPr lang="tr-TR" sz="2800" i="1" dirty="0" smtClean="0">
                <a:sym typeface="Comic Sans MS" pitchFamily="66" charset="0"/>
              </a:rPr>
              <a:t> yöntemi ile atı koruyabilir.</a:t>
            </a:r>
            <a:endParaRPr lang="tr-TR" sz="28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820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Koruma</a:t>
            </a:r>
            <a:r>
              <a:rPr lang="tr-TR" sz="2800" i="1" dirty="0" smtClean="0">
                <a:sym typeface="Comic Sans MS" pitchFamily="66" charset="0"/>
              </a:rPr>
              <a:t> için fil iki farklı kareden atı koruyabilir görünüyor.</a:t>
            </a:r>
            <a:r>
              <a:rPr lang="tr-TR" sz="2400" i="1" dirty="0" smtClean="0">
                <a:sym typeface="Comic Sans MS" pitchFamily="66" charset="0"/>
              </a:rPr>
              <a:t> 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2256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Bu kare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güvenli değildir.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Vezir fili alabilir.</a:t>
            </a:r>
            <a:endParaRPr lang="tr-TR" sz="28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820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Güvenli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kareden koruma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yaptığımızdan emin olmalıyız.</a:t>
            </a:r>
            <a:endParaRPr lang="tr-TR" sz="28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820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Güvenli kareden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koruma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yapıldı.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385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Vezir attan daha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değerli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bir taştır.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Korunan taşın değişimi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siyah için iyidir.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1484784"/>
            <a:ext cx="6696744" cy="4535487"/>
          </a:xfrm>
          <a:prstGeom prst="wedgeRoundRectCallout">
            <a:avLst>
              <a:gd name="adj1" fmla="val 56040"/>
              <a:gd name="adj2" fmla="val -243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Rakibimizin hamlesini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tahmin</a:t>
            </a: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 etmeliyiz.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36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Korunan taş </a:t>
            </a: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alınacaksa hangi taşın daha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değerli</a:t>
            </a: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 olduğu kontrol edilmeli.</a:t>
            </a:r>
          </a:p>
        </p:txBody>
      </p:sp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276872"/>
            <a:ext cx="1440160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2256"/>
              <a:gd name="adj2" fmla="val 594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Siyah piyon tehlikede.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Savunma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hamlelerini değerlendirelim.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2692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Kaçma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yöntemi ile tehlikeden kurtulabilir.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385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Bir taşı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alarak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ta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koruma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yapabilir.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1820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Farklı savunma yöntemlerinden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en faydalı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olanı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tercih edilmeli.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Taşı alarak koruma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piyonu kaçmaktan daha iyi…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32240" y="4725144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51520" y="1484785"/>
            <a:ext cx="6696744" cy="3312368"/>
          </a:xfrm>
          <a:prstGeom prst="wedgeRoundRectCallout">
            <a:avLst>
              <a:gd name="adj1" fmla="val 56260"/>
              <a:gd name="adj2" fmla="val -1548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rgbClr val="C00000"/>
                </a:solidFill>
                <a:sym typeface="Comic Sans MS" pitchFamily="66" charset="0"/>
              </a:rPr>
              <a:t>Saldıran taşı alma ve Perdeleme (araya taş girme) </a:t>
            </a:r>
            <a:r>
              <a:rPr lang="tr-TR" sz="3200" i="1" dirty="0" smtClean="0">
                <a:sym typeface="Comic Sans MS" pitchFamily="66" charset="0"/>
              </a:rPr>
              <a:t>savunma yöntemlerini daha sonraki derslerimizde işleyeceğiz.</a:t>
            </a:r>
          </a:p>
        </p:txBody>
      </p:sp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276872"/>
            <a:ext cx="1440160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114822" y="1700461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i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143137" y="299695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115442" y="378904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143137" y="4581128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115442" y="5373217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535625" y="299695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5.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507930" y="378904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6.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535625" y="4581128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7.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507930" y="5373217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8. </a:t>
              </a:r>
              <a:r>
                <a:rPr lang="tr-TR" sz="1800" b="1" i="1" dirty="0"/>
                <a:t>SORU</a:t>
              </a:r>
            </a:p>
          </p:txBody>
        </p:sp>
      </p:grpSp>
      <p:pic>
        <p:nvPicPr>
          <p:cNvPr id="31" name="9 Resim" descr="King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4166569" y="3501008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32 Resim" descr="TSF Eğitim Kuruku Banner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     kareye oynamalı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     kareye oynamalı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     kareye oynamalı</a:t>
              </a:r>
              <a:endParaRPr lang="tr-TR" sz="2000" b="1" i="1" dirty="0"/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Siyah kale, hangi renkteki kareye gelirse fili korur?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sp>
        <p:nvSpPr>
          <p:cNvPr id="22" name="21 Dikdörtgen"/>
          <p:cNvSpPr/>
          <p:nvPr/>
        </p:nvSpPr>
        <p:spPr>
          <a:xfrm>
            <a:off x="4464008" y="1700808"/>
            <a:ext cx="180000" cy="180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22 Dikdörtgen"/>
          <p:cNvSpPr/>
          <p:nvPr/>
        </p:nvSpPr>
        <p:spPr>
          <a:xfrm>
            <a:off x="5040080" y="2276872"/>
            <a:ext cx="180000" cy="18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23 Dikdörtgen"/>
          <p:cNvSpPr/>
          <p:nvPr/>
        </p:nvSpPr>
        <p:spPr>
          <a:xfrm>
            <a:off x="4464008" y="4077072"/>
            <a:ext cx="180000" cy="1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6" name="25 Dikdörtgen"/>
          <p:cNvSpPr/>
          <p:nvPr/>
        </p:nvSpPr>
        <p:spPr>
          <a:xfrm>
            <a:off x="6228184" y="3537032"/>
            <a:ext cx="180000" cy="18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9" name="28 Dikdörtgen"/>
          <p:cNvSpPr/>
          <p:nvPr/>
        </p:nvSpPr>
        <p:spPr>
          <a:xfrm>
            <a:off x="6228184" y="4329120"/>
            <a:ext cx="180000" cy="180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29 Dikdörtgen"/>
          <p:cNvSpPr/>
          <p:nvPr/>
        </p:nvSpPr>
        <p:spPr>
          <a:xfrm>
            <a:off x="6228184" y="5121208"/>
            <a:ext cx="180000" cy="1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7" name="26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43012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4" name="13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1800" b="1" i="1" dirty="0" smtClean="0"/>
                <a:t>Fil       kareye gelmeli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</a:t>
              </a:r>
              <a:r>
                <a:rPr lang="tr-TR" sz="2000" b="1" i="1" dirty="0" smtClean="0"/>
                <a:t>) </a:t>
              </a:r>
              <a:r>
                <a:rPr lang="tr-TR" sz="1800" b="1" i="1" dirty="0" smtClean="0"/>
                <a:t>Fil       kareye gelmeli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1800" b="1" i="1" dirty="0" smtClean="0"/>
                <a:t>Kale     kareye gelmeli</a:t>
              </a:r>
              <a:endParaRPr lang="tr-TR" sz="2000" b="1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Siyahın savunma hamlesini bulunuz.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2. </a:t>
              </a:r>
              <a:r>
                <a:rPr lang="tr-TR" sz="2000" b="1" i="1" dirty="0"/>
                <a:t>SORU</a:t>
              </a:r>
            </a:p>
          </p:txBody>
        </p:sp>
      </p:grpSp>
      <p:sp>
        <p:nvSpPr>
          <p:cNvPr id="22" name="21 Dikdörtgen"/>
          <p:cNvSpPr/>
          <p:nvPr/>
        </p:nvSpPr>
        <p:spPr>
          <a:xfrm>
            <a:off x="3851920" y="5229200"/>
            <a:ext cx="180000" cy="180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22 Dikdörtgen"/>
          <p:cNvSpPr/>
          <p:nvPr/>
        </p:nvSpPr>
        <p:spPr>
          <a:xfrm>
            <a:off x="3275856" y="3501008"/>
            <a:ext cx="180000" cy="18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23 Dikdörtgen"/>
          <p:cNvSpPr/>
          <p:nvPr/>
        </p:nvSpPr>
        <p:spPr>
          <a:xfrm>
            <a:off x="4464008" y="4077072"/>
            <a:ext cx="180000" cy="1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29 Dikdörtgen"/>
          <p:cNvSpPr/>
          <p:nvPr/>
        </p:nvSpPr>
        <p:spPr>
          <a:xfrm>
            <a:off x="6732240" y="5121208"/>
            <a:ext cx="180000" cy="1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1" name="30 Dikdörtgen"/>
          <p:cNvSpPr/>
          <p:nvPr/>
        </p:nvSpPr>
        <p:spPr>
          <a:xfrm>
            <a:off x="6588224" y="4329120"/>
            <a:ext cx="180000" cy="18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2" name="31 Dikdörtgen"/>
          <p:cNvSpPr/>
          <p:nvPr/>
        </p:nvSpPr>
        <p:spPr>
          <a:xfrm>
            <a:off x="6588224" y="3537032"/>
            <a:ext cx="180000" cy="180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6" name="25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6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9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1800" b="1" i="1" dirty="0" smtClean="0"/>
                <a:t>Fil       kareye gider 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</a:t>
              </a:r>
              <a:r>
                <a:rPr lang="tr-TR" sz="2000" b="1" i="1" dirty="0" smtClean="0"/>
                <a:t>) </a:t>
              </a:r>
              <a:r>
                <a:rPr lang="tr-TR" sz="1800" b="1" i="1" dirty="0" smtClean="0"/>
                <a:t>Fil       kareye gider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1800" b="1" i="1" dirty="0" smtClean="0"/>
                <a:t>Piyon      kareye gider</a:t>
              </a:r>
              <a:endParaRPr lang="tr-TR" sz="2000" b="1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Beyazın savunma hamlesini bulunuz.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3. </a:t>
              </a:r>
              <a:r>
                <a:rPr lang="tr-TR" sz="2000" b="1" i="1" dirty="0"/>
                <a:t>SORU</a:t>
              </a:r>
            </a:p>
          </p:txBody>
        </p:sp>
      </p:grpSp>
      <p:sp>
        <p:nvSpPr>
          <p:cNvPr id="22" name="21 Dikdörtgen"/>
          <p:cNvSpPr/>
          <p:nvPr/>
        </p:nvSpPr>
        <p:spPr>
          <a:xfrm>
            <a:off x="1475656" y="5841288"/>
            <a:ext cx="180000" cy="180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22 Dikdörtgen"/>
          <p:cNvSpPr/>
          <p:nvPr/>
        </p:nvSpPr>
        <p:spPr>
          <a:xfrm>
            <a:off x="1511680" y="4653136"/>
            <a:ext cx="180000" cy="18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23 Dikdörtgen"/>
          <p:cNvSpPr/>
          <p:nvPr/>
        </p:nvSpPr>
        <p:spPr>
          <a:xfrm>
            <a:off x="899592" y="4077072"/>
            <a:ext cx="180000" cy="1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29 Dikdörtgen"/>
          <p:cNvSpPr/>
          <p:nvPr/>
        </p:nvSpPr>
        <p:spPr>
          <a:xfrm>
            <a:off x="6876256" y="5121208"/>
            <a:ext cx="180000" cy="1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1" name="30 Dikdörtgen"/>
          <p:cNvSpPr/>
          <p:nvPr/>
        </p:nvSpPr>
        <p:spPr>
          <a:xfrm>
            <a:off x="6588224" y="4329120"/>
            <a:ext cx="180000" cy="18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2" name="31 Dikdörtgen"/>
          <p:cNvSpPr/>
          <p:nvPr/>
        </p:nvSpPr>
        <p:spPr>
          <a:xfrm>
            <a:off x="6588224" y="3537032"/>
            <a:ext cx="180000" cy="180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6" name="25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16" name="15 Dikdörtgen"/>
          <p:cNvSpPr/>
          <p:nvPr/>
        </p:nvSpPr>
        <p:spPr>
          <a:xfrm>
            <a:off x="683568" y="1484784"/>
            <a:ext cx="3528392" cy="136815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Fil ve piyon birbirini çok iyi korurlar.</a:t>
            </a:r>
            <a:endParaRPr lang="tr-T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7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9" name="18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a</a:t>
              </a:r>
              <a:r>
                <a:rPr lang="tr-TR" sz="2000" b="1" i="1" dirty="0"/>
                <a:t>) </a:t>
              </a:r>
              <a:r>
                <a:rPr lang="tr-TR" sz="1800" b="1" i="1" dirty="0" smtClean="0"/>
                <a:t>At       kareye gitmeli 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</a:t>
              </a:r>
              <a:r>
                <a:rPr lang="tr-TR" sz="2000" b="1" i="1" dirty="0" smtClean="0"/>
                <a:t>) </a:t>
              </a:r>
              <a:r>
                <a:rPr lang="tr-TR" sz="1800" b="1" i="1" dirty="0" smtClean="0"/>
                <a:t>At       kareye gitmeli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1800" b="1" i="1" dirty="0" smtClean="0"/>
                <a:t>At       kareye gitmeli</a:t>
              </a:r>
              <a:endParaRPr lang="tr-TR" sz="2000" b="1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At tehlikede, </a:t>
              </a:r>
            </a:p>
            <a:p>
              <a:pPr algn="ctr">
                <a:defRPr/>
              </a:pPr>
              <a:r>
                <a:rPr lang="tr-TR" sz="2000" b="1" i="1" dirty="0" smtClean="0"/>
                <a:t>kaçma yöntemi ile </a:t>
              </a:r>
            </a:p>
            <a:p>
              <a:pPr algn="ctr">
                <a:defRPr/>
              </a:pPr>
              <a:r>
                <a:rPr lang="tr-TR" sz="2000" b="1" i="1" dirty="0" smtClean="0"/>
                <a:t>savunma yapınız.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4. </a:t>
              </a:r>
              <a:r>
                <a:rPr lang="tr-TR" sz="2000" b="1" i="1" dirty="0"/>
                <a:t>SORU</a:t>
              </a:r>
            </a:p>
          </p:txBody>
        </p:sp>
      </p:grpSp>
      <p:sp>
        <p:nvSpPr>
          <p:cNvPr id="22" name="21 Dikdörtgen"/>
          <p:cNvSpPr/>
          <p:nvPr/>
        </p:nvSpPr>
        <p:spPr>
          <a:xfrm>
            <a:off x="3851920" y="4653136"/>
            <a:ext cx="180000" cy="180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22 Dikdörtgen"/>
          <p:cNvSpPr/>
          <p:nvPr/>
        </p:nvSpPr>
        <p:spPr>
          <a:xfrm>
            <a:off x="4427984" y="4077072"/>
            <a:ext cx="180000" cy="18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23 Dikdörtgen"/>
          <p:cNvSpPr/>
          <p:nvPr/>
        </p:nvSpPr>
        <p:spPr>
          <a:xfrm>
            <a:off x="3851920" y="5841288"/>
            <a:ext cx="180000" cy="1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29 Dikdörtgen"/>
          <p:cNvSpPr/>
          <p:nvPr/>
        </p:nvSpPr>
        <p:spPr>
          <a:xfrm>
            <a:off x="6588224" y="5121208"/>
            <a:ext cx="180000" cy="1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1" name="30 Dikdörtgen"/>
          <p:cNvSpPr/>
          <p:nvPr/>
        </p:nvSpPr>
        <p:spPr>
          <a:xfrm>
            <a:off x="6588224" y="4329120"/>
            <a:ext cx="180000" cy="18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2" name="31 Dikdörtgen"/>
          <p:cNvSpPr/>
          <p:nvPr/>
        </p:nvSpPr>
        <p:spPr>
          <a:xfrm>
            <a:off x="6588224" y="3537032"/>
            <a:ext cx="180000" cy="180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6" name="25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73318" y="1268760"/>
              <a:ext cx="2805768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  <a:latin typeface="Comic Sans MS" pitchFamily="66" charset="0"/>
                </a:rPr>
                <a:t>4</a:t>
              </a:r>
              <a:r>
                <a:rPr lang="tr-TR" sz="2000" b="1" i="1" dirty="0" smtClean="0">
                  <a:solidFill>
                    <a:srgbClr val="FFC000"/>
                  </a:solidFill>
                </a:rPr>
                <a:t>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16" name="15 Dikdörtgen"/>
          <p:cNvSpPr/>
          <p:nvPr/>
        </p:nvSpPr>
        <p:spPr>
          <a:xfrm>
            <a:off x="683568" y="1484784"/>
            <a:ext cx="3528392" cy="136815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Diğer kareleri filler kontrol ediyordu.</a:t>
            </a:r>
            <a:endParaRPr lang="tr-T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7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9" name="18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1800" b="1" i="1" dirty="0" smtClean="0"/>
                <a:t>Piyon kaleyi korumalı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Kaleyi kaçmalı</a:t>
              </a:r>
              <a:endParaRPr lang="tr-TR" sz="2000" b="1" i="1" dirty="0"/>
            </a:p>
          </p:txBody>
        </p:sp>
      </p:grpSp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Hamle beyazda.</a:t>
              </a:r>
            </a:p>
            <a:p>
              <a:pPr algn="ctr">
                <a:defRPr/>
              </a:pPr>
              <a:r>
                <a:rPr lang="tr-TR" sz="2000" b="1" i="1" dirty="0" smtClean="0"/>
                <a:t>Hangi savunmayı tercih etmeli?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5.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17" name="16 Dikdörtgen"/>
          <p:cNvSpPr/>
          <p:nvPr/>
        </p:nvSpPr>
        <p:spPr>
          <a:xfrm>
            <a:off x="683568" y="4509120"/>
            <a:ext cx="3168352" cy="17281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2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Koruma hamlesi iyi olmaz. Kale filden </a:t>
            </a:r>
          </a:p>
          <a:p>
            <a:pPr>
              <a:defRPr/>
            </a:pPr>
            <a:r>
              <a:rPr lang="tr-TR" sz="22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daha değerli. </a:t>
            </a:r>
          </a:p>
          <a:p>
            <a:pPr>
              <a:defRPr/>
            </a:pPr>
            <a:r>
              <a:rPr lang="tr-TR" sz="22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Güvenli karelerden birine kaçmalı.</a:t>
            </a:r>
            <a:endParaRPr lang="tr-TR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7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9" name="18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Piyon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At</a:t>
              </a:r>
              <a:endParaRPr lang="tr-TR" sz="2000" b="1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Korunan taşlardan hangisini almak iyidir?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6. </a:t>
              </a:r>
              <a:r>
                <a:rPr lang="tr-TR" sz="2000" b="1" i="1" dirty="0"/>
                <a:t>SORU</a:t>
              </a:r>
            </a:p>
          </p:txBody>
        </p:sp>
      </p:grpSp>
      <p:grpSp>
        <p:nvGrpSpPr>
          <p:cNvPr id="5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4" name="23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c) Kale</a:t>
              </a:r>
              <a:endParaRPr lang="tr-TR" sz="2000" b="1" i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16" name="15 Dikdörtgen"/>
          <p:cNvSpPr/>
          <p:nvPr/>
        </p:nvSpPr>
        <p:spPr>
          <a:xfrm>
            <a:off x="683568" y="3861048"/>
            <a:ext cx="4752528" cy="115212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Fil kaleyi aldı. 5 puan kazandı</a:t>
            </a:r>
          </a:p>
          <a:p>
            <a:pPr>
              <a:defRPr/>
            </a:pPr>
            <a:r>
              <a:rPr lang="tr-TR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Piyon fili alırsa 3 puan kazanacak</a:t>
            </a:r>
          </a:p>
          <a:p>
            <a:pPr>
              <a:defRPr/>
            </a:pPr>
            <a:r>
              <a:rPr lang="tr-TR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Kaleyi almak iyi taş değişimidir.</a:t>
            </a:r>
            <a:endParaRPr lang="tr-TR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7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9" name="18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Kaçma yöntemi ile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Koruma yöntemi ile</a:t>
              </a:r>
              <a:endParaRPr lang="tr-TR" sz="2000" b="1" i="1" dirty="0"/>
            </a:p>
          </p:txBody>
        </p:sp>
      </p:grpSp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Beyaz, tehlikede olan taşı hangi yöntem</a:t>
              </a:r>
            </a:p>
            <a:p>
              <a:pPr algn="ctr">
                <a:defRPr/>
              </a:pPr>
              <a:r>
                <a:rPr lang="tr-TR" sz="2000" b="1" i="1" dirty="0" smtClean="0"/>
                <a:t> ile savunabilir?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7.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16" name="15 Dikdörtgen"/>
          <p:cNvSpPr/>
          <p:nvPr/>
        </p:nvSpPr>
        <p:spPr>
          <a:xfrm>
            <a:off x="683568" y="1484784"/>
            <a:ext cx="2952328" cy="24482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Koruma yöntemi ile kaleyi koruyabiliriz. Kalenin kaçış kareleri güvenli değildir.</a:t>
            </a:r>
            <a:endParaRPr lang="tr-T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7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9" name="18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1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2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>
              <a:hlinkClick r:id="rId7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8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Beyazın tehlikedeki taşı için, kaç farklı savunma yapabiliriz?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8.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4" name="2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1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16" name="15 Dikdörtgen"/>
          <p:cNvSpPr/>
          <p:nvPr/>
        </p:nvSpPr>
        <p:spPr>
          <a:xfrm>
            <a:off x="2483768" y="4437112"/>
            <a:ext cx="2952328" cy="18002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1- Taş alarak kaçabilir.</a:t>
            </a:r>
          </a:p>
          <a:p>
            <a:pPr>
              <a:defRPr/>
            </a:pPr>
            <a:r>
              <a:rPr lang="tr-TR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2- Piyon ile koruma yapabilir.</a:t>
            </a:r>
            <a:endParaRPr lang="tr-T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8" name="17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9" name="18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1" name="2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1907704" y="2060848"/>
            <a:ext cx="4680148" cy="2160240"/>
          </a:xfrm>
          <a:prstGeom prst="wedgeRoundRectCallout">
            <a:avLst>
              <a:gd name="adj1" fmla="val 62376"/>
              <a:gd name="adj2" fmla="val -2090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i="1" dirty="0">
                <a:latin typeface="Comic Sans MS" pitchFamily="66" charset="0"/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i="1" dirty="0" smtClean="0">
                <a:solidFill>
                  <a:srgbClr val="FF0000"/>
                </a:solidFill>
                <a:latin typeface="Comic Sans MS" pitchFamily="66" charset="0"/>
                <a:sym typeface="Comic Sans MS" pitchFamily="66" charset="0"/>
              </a:rPr>
              <a:t>HOŞÇAKALIN</a:t>
            </a:r>
            <a:r>
              <a:rPr lang="tr-TR" sz="4000" i="1" dirty="0">
                <a:solidFill>
                  <a:srgbClr val="FF0000"/>
                </a:solidFill>
                <a:latin typeface="Comic Sans MS" pitchFamily="66" charset="0"/>
                <a:sym typeface="Comic Sans MS" pitchFamily="66" charset="0"/>
              </a:rPr>
              <a:t>…</a:t>
            </a:r>
            <a:endParaRPr lang="tr-TR" sz="4000" dirty="0">
              <a:solidFill>
                <a:srgbClr val="FF0000"/>
              </a:solidFill>
            </a:endParaRPr>
          </a:p>
        </p:txBody>
      </p:sp>
      <p:grpSp>
        <p:nvGrpSpPr>
          <p:cNvPr id="15" name="14 Grup"/>
          <p:cNvGrpSpPr/>
          <p:nvPr/>
        </p:nvGrpSpPr>
        <p:grpSpPr>
          <a:xfrm>
            <a:off x="5004152" y="5661248"/>
            <a:ext cx="936000" cy="1080120"/>
            <a:chOff x="5436200" y="5661248"/>
            <a:chExt cx="936000" cy="1080120"/>
          </a:xfrm>
        </p:grpSpPr>
        <p:sp>
          <p:nvSpPr>
            <p:cNvPr id="13" name="12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3779912" y="5661248"/>
            <a:ext cx="936000" cy="1080120"/>
            <a:chOff x="4211960" y="5661248"/>
            <a:chExt cx="936000" cy="1080120"/>
          </a:xfrm>
        </p:grpSpPr>
        <p:sp>
          <p:nvSpPr>
            <p:cNvPr id="16" name="15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2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276872"/>
            <a:ext cx="1440160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2899</TotalTime>
  <Words>1635</Words>
  <Application>Microsoft Office PowerPoint</Application>
  <PresentationFormat>Ekran Gösterisi (4:3)</PresentationFormat>
  <Paragraphs>739</Paragraphs>
  <Slides>45</Slides>
  <Notes>45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45</vt:i4>
      </vt:variant>
    </vt:vector>
  </HeadingPairs>
  <TitlesOfParts>
    <vt:vector size="53" baseType="lpstr">
      <vt:lpstr>Wingdings</vt:lpstr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287</cp:revision>
  <dcterms:modified xsi:type="dcterms:W3CDTF">2020-01-03T08:31:45Z</dcterms:modified>
</cp:coreProperties>
</file>